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2" r:id="rId2"/>
  </p:sldMasterIdLst>
  <p:notesMasterIdLst>
    <p:notesMasterId r:id="rId5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</p:sldIdLst>
  <p:sldSz cx="12192000" cy="6858000"/>
  <p:notesSz cx="6858000" cy="9144000"/>
  <p:embeddedFontLst>
    <p:embeddedFont>
      <p:font typeface="Architects Daughter" panose="020B0604020202020204" charset="0"/>
      <p:regular r:id="rId5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8" roundtripDataSignature="AMtx7mhrbIsofzMlcrmYPaqOxfaaMBq/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21CD69E-3F7A-485F-A5E7-7BE198A6DD1F}">
  <a:tblStyle styleId="{621CD69E-3F7A-485F-A5E7-7BE198A6DD1F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17C8048-C0A6-4454-89AB-E5C5AE5AF83A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F1F3"/>
          </a:solidFill>
        </a:fill>
      </a:tcStyle>
    </a:wholeTbl>
    <a:band1H>
      <a:tcTxStyle/>
      <a:tcStyle>
        <a:tcBdr/>
        <a:fill>
          <a:solidFill>
            <a:srgbClr val="CCE3E6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CE3E6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tcBdr/>
        <a:fill>
          <a:solidFill>
            <a:srgbClr val="32AEB8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/>
        <a:fill>
          <a:solidFill>
            <a:srgbClr val="32AEB8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32AEB8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32AEB8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CE7F1109-847F-4052-AB53-1361E27508D9}" styleName="Table_2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423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63" Type="http://schemas.microsoft.com/office/2016/11/relationships/changesInfo" Target="changesInfos/changesInfo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customschemas.google.com/relationships/presentationmetadata" Target="metadata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1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uni Muhamad" userId="b3d3b104c7683f66" providerId="LiveId" clId="{BBA1705A-A099-4DF5-B43B-BCC042D79D8D}"/>
    <pc:docChg chg="modSld">
      <pc:chgData name="Ayuni Muhamad" userId="b3d3b104c7683f66" providerId="LiveId" clId="{BBA1705A-A099-4DF5-B43B-BCC042D79D8D}" dt="2025-08-05T02:15:17.984" v="1" actId="20577"/>
      <pc:docMkLst>
        <pc:docMk/>
      </pc:docMkLst>
      <pc:sldChg chg="modSp mod">
        <pc:chgData name="Ayuni Muhamad" userId="b3d3b104c7683f66" providerId="LiveId" clId="{BBA1705A-A099-4DF5-B43B-BCC042D79D8D}" dt="2025-08-05T02:15:17.984" v="1" actId="20577"/>
        <pc:sldMkLst>
          <pc:docMk/>
          <pc:sldMk cId="0" sldId="266"/>
        </pc:sldMkLst>
        <pc:graphicFrameChg chg="modGraphic">
          <ac:chgData name="Ayuni Muhamad" userId="b3d3b104c7683f66" providerId="LiveId" clId="{BBA1705A-A099-4DF5-B43B-BCC042D79D8D}" dt="2025-08-05T02:15:17.984" v="1" actId="20577"/>
          <ac:graphicFrameMkLst>
            <pc:docMk/>
            <pc:sldMk cId="0" sldId="266"/>
            <ac:graphicFrameMk id="236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1" name="Google Shape;1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0" name="Google Shape;230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5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0" name="Google Shape;240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6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8" name="Google Shape;258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6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8" name="Google Shape;268;p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2" name="Google Shape;282;p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2" name="Google Shape;292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1" name="Google Shape;311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0" name="Google Shape;320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1" name="Google Shape;1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375b04915fc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9" name="Google Shape;329;g375b04915f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4" name="Google Shape;344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6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2" name="Google Shape;362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1" name="Google Shape;3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0" name="Google Shape;38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0" name="Google Shape;39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0" name="Google Shape;4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9" name="Google Shape;40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9" name="Google Shape;41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6df5e0d48a_5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2" name="Google Shape;432;g36df5e0d48a_5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0" name="Google Shape;130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2" name="Google Shape;4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2" name="Google Shape;45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2" name="Google Shape;46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2" name="Google Shape;47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4" name="Google Shape;48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3" name="Google Shape;49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4" name="Google Shape;50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3" name="Google Shape;51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2" name="Google Shape;52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1" name="Google Shape;53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9" name="Google Shape;139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0" name="Google Shape;54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49" name="Google Shape;549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375b04915fc_0_7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9" name="Google Shape;559;g375b04915fc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8" name="Google Shape;56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8" name="Google Shape;578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7" name="Google Shape;58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8" name="Google Shape;59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08" name="Google Shape;608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18" name="Google Shape;618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7" name="Google Shape;62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8" name="Google Shape;148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0" name="Google Shape;64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7" name="Google Shape;167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75b04915fc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g375b04915fc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9" name="Google Shape;199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5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2" name="Google Shape;212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 layout">
  <p:cSld name="Cover Slide layout">
    <p:bg>
      <p:bgPr>
        <a:solidFill>
          <a:schemeClr val="accent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0"/>
          <p:cNvSpPr txBox="1">
            <a:spLocks noGrp="1"/>
          </p:cNvSpPr>
          <p:nvPr>
            <p:ph type="body" idx="1"/>
          </p:nvPr>
        </p:nvSpPr>
        <p:spPr>
          <a:xfrm>
            <a:off x="5135893" y="2393204"/>
            <a:ext cx="7056107" cy="1440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lt1"/>
              </a:buClr>
              <a:buSzPts val="4267"/>
              <a:buFont typeface="Arial"/>
              <a:buNone/>
              <a:defRPr sz="42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30"/>
          <p:cNvSpPr txBox="1">
            <a:spLocks noGrp="1"/>
          </p:cNvSpPr>
          <p:nvPr>
            <p:ph type="body" idx="2"/>
          </p:nvPr>
        </p:nvSpPr>
        <p:spPr>
          <a:xfrm>
            <a:off x="5135696" y="3929373"/>
            <a:ext cx="7056107" cy="65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67"/>
              <a:buFont typeface="Arial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Images and Contents Layout">
  <p:cSld name="2_Images and Contents Layou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0"/>
          <p:cNvSpPr txBox="1">
            <a:spLocks noGrp="1"/>
          </p:cNvSpPr>
          <p:nvPr>
            <p:ph type="body" idx="1"/>
          </p:nvPr>
        </p:nvSpPr>
        <p:spPr>
          <a:xfrm>
            <a:off x="0" y="242176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40"/>
          <p:cNvSpPr txBox="1">
            <a:spLocks noGrp="1"/>
          </p:cNvSpPr>
          <p:nvPr>
            <p:ph type="body" idx="2"/>
          </p:nvPr>
        </p:nvSpPr>
        <p:spPr>
          <a:xfrm>
            <a:off x="0" y="1010261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40"/>
          <p:cNvSpPr/>
          <p:nvPr/>
        </p:nvSpPr>
        <p:spPr>
          <a:xfrm>
            <a:off x="0" y="2346339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40" descr="D:\Fullppt\PNG이미지\핸드폰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30944" y="1389641"/>
            <a:ext cx="3825696" cy="4632841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40"/>
          <p:cNvSpPr>
            <a:spLocks noGrp="1"/>
          </p:cNvSpPr>
          <p:nvPr>
            <p:ph type="pic" idx="3"/>
          </p:nvPr>
        </p:nvSpPr>
        <p:spPr>
          <a:xfrm>
            <a:off x="9840416" y="1566977"/>
            <a:ext cx="1344149" cy="340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0" name="Google Shape;70;p40"/>
          <p:cNvSpPr>
            <a:spLocks noGrp="1"/>
          </p:cNvSpPr>
          <p:nvPr>
            <p:ph type="pic" idx="4"/>
          </p:nvPr>
        </p:nvSpPr>
        <p:spPr>
          <a:xfrm>
            <a:off x="7524359" y="1681512"/>
            <a:ext cx="2206355" cy="340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Images and Contents Layout">
  <p:cSld name="4_Images and Contents Layou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1"/>
          <p:cNvSpPr>
            <a:spLocks noGrp="1"/>
          </p:cNvSpPr>
          <p:nvPr>
            <p:ph type="pic" idx="2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3" name="Google Shape;73;p41"/>
          <p:cNvSpPr/>
          <p:nvPr/>
        </p:nvSpPr>
        <p:spPr>
          <a:xfrm>
            <a:off x="6480043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41"/>
          <p:cNvSpPr/>
          <p:nvPr/>
        </p:nvSpPr>
        <p:spPr>
          <a:xfrm>
            <a:off x="6528043" y="1749000"/>
            <a:ext cx="240000" cy="3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Images and Contents Layout">
  <p:cSld name="5_Images and Contents Layout">
    <p:bg>
      <p:bgPr>
        <a:solidFill>
          <a:schemeClr val="accent1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42"/>
          <p:cNvSpPr>
            <a:spLocks noGrp="1"/>
          </p:cNvSpPr>
          <p:nvPr>
            <p:ph type="pic" idx="2"/>
          </p:nvPr>
        </p:nvSpPr>
        <p:spPr>
          <a:xfrm>
            <a:off x="0" y="-1"/>
            <a:ext cx="12192000" cy="41021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Images and Contents Layout">
  <p:cSld name="6_Images and Contents Layou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3"/>
          <p:cNvSpPr txBox="1">
            <a:spLocks noGrp="1"/>
          </p:cNvSpPr>
          <p:nvPr>
            <p:ph type="body" idx="1"/>
          </p:nvPr>
        </p:nvSpPr>
        <p:spPr>
          <a:xfrm>
            <a:off x="4175787" y="242176"/>
            <a:ext cx="8016213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43"/>
          <p:cNvSpPr txBox="1">
            <a:spLocks noGrp="1"/>
          </p:cNvSpPr>
          <p:nvPr>
            <p:ph type="body" idx="2"/>
          </p:nvPr>
        </p:nvSpPr>
        <p:spPr>
          <a:xfrm>
            <a:off x="4175787" y="1010261"/>
            <a:ext cx="8016213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43"/>
          <p:cNvSpPr>
            <a:spLocks noGrp="1"/>
          </p:cNvSpPr>
          <p:nvPr>
            <p:ph type="pic" idx="3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1" name="Google Shape;81;p43"/>
          <p:cNvSpPr>
            <a:spLocks noGrp="1"/>
          </p:cNvSpPr>
          <p:nvPr>
            <p:ph type="pic" idx="4"/>
          </p:nvPr>
        </p:nvSpPr>
        <p:spPr>
          <a:xfrm>
            <a:off x="4195293" y="1508787"/>
            <a:ext cx="4079776" cy="5349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Images and Contents Layout">
  <p:cSld name="3_Images and Contents Layou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4"/>
          <p:cNvSpPr/>
          <p:nvPr/>
        </p:nvSpPr>
        <p:spPr>
          <a:xfrm>
            <a:off x="0" y="548680"/>
            <a:ext cx="8592277" cy="576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44"/>
          <p:cNvSpPr>
            <a:spLocks noGrp="1"/>
          </p:cNvSpPr>
          <p:nvPr>
            <p:ph type="pic" idx="2"/>
          </p:nvPr>
        </p:nvSpPr>
        <p:spPr>
          <a:xfrm>
            <a:off x="180829" y="260650"/>
            <a:ext cx="2592288" cy="63367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5" name="Google Shape;85;p44"/>
          <p:cNvSpPr>
            <a:spLocks noGrp="1"/>
          </p:cNvSpPr>
          <p:nvPr>
            <p:ph type="pic" idx="3"/>
          </p:nvPr>
        </p:nvSpPr>
        <p:spPr>
          <a:xfrm>
            <a:off x="2965139" y="260650"/>
            <a:ext cx="2592288" cy="63367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6" name="Google Shape;86;p44"/>
          <p:cNvSpPr>
            <a:spLocks noGrp="1"/>
          </p:cNvSpPr>
          <p:nvPr>
            <p:ph type="pic" idx="4"/>
          </p:nvPr>
        </p:nvSpPr>
        <p:spPr>
          <a:xfrm>
            <a:off x="5749448" y="260650"/>
            <a:ext cx="2592288" cy="63367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Images and Contents Layout">
  <p:cSld name="7_Images and Contents Layout">
    <p:bg>
      <p:bgPr>
        <a:solidFill>
          <a:schemeClr val="accent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5"/>
          <p:cNvSpPr>
            <a:spLocks noGrp="1"/>
          </p:cNvSpPr>
          <p:nvPr>
            <p:ph type="pic" idx="2"/>
          </p:nvPr>
        </p:nvSpPr>
        <p:spPr>
          <a:xfrm>
            <a:off x="8592277" y="356659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9" name="Google Shape;89;p45"/>
          <p:cNvSpPr>
            <a:spLocks noGrp="1"/>
          </p:cNvSpPr>
          <p:nvPr>
            <p:ph type="pic" idx="3"/>
          </p:nvPr>
        </p:nvSpPr>
        <p:spPr>
          <a:xfrm>
            <a:off x="8592277" y="3621021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0" name="Google Shape;90;p45"/>
          <p:cNvSpPr>
            <a:spLocks noGrp="1"/>
          </p:cNvSpPr>
          <p:nvPr>
            <p:ph type="pic" idx="4"/>
          </p:nvPr>
        </p:nvSpPr>
        <p:spPr>
          <a:xfrm>
            <a:off x="5314951" y="356659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1" name="Google Shape;91;p45"/>
          <p:cNvSpPr>
            <a:spLocks noGrp="1"/>
          </p:cNvSpPr>
          <p:nvPr>
            <p:ph type="pic" idx="5"/>
          </p:nvPr>
        </p:nvSpPr>
        <p:spPr>
          <a:xfrm>
            <a:off x="5314951" y="3621021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Images and Contents Layout">
  <p:cSld name="8_Images and Contents Layou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6"/>
          <p:cNvSpPr txBox="1">
            <a:spLocks noGrp="1"/>
          </p:cNvSpPr>
          <p:nvPr>
            <p:ph type="body" idx="1"/>
          </p:nvPr>
        </p:nvSpPr>
        <p:spPr>
          <a:xfrm>
            <a:off x="527381" y="4389107"/>
            <a:ext cx="1166461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46"/>
          <p:cNvSpPr txBox="1">
            <a:spLocks noGrp="1"/>
          </p:cNvSpPr>
          <p:nvPr>
            <p:ph type="body" idx="2"/>
          </p:nvPr>
        </p:nvSpPr>
        <p:spPr>
          <a:xfrm>
            <a:off x="527381" y="5157192"/>
            <a:ext cx="11664619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46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46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46"/>
          <p:cNvSpPr>
            <a:spLocks noGrp="1"/>
          </p:cNvSpPr>
          <p:nvPr>
            <p:ph type="pic" idx="3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8" name="Google Shape;98;p46"/>
          <p:cNvSpPr>
            <a:spLocks noGrp="1"/>
          </p:cNvSpPr>
          <p:nvPr>
            <p:ph type="pic" idx="4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9" name="Google Shape;99;p46"/>
          <p:cNvSpPr>
            <a:spLocks noGrp="1"/>
          </p:cNvSpPr>
          <p:nvPr>
            <p:ph type="pic" idx="5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0" name="Google Shape;100;p46"/>
          <p:cNvSpPr>
            <a:spLocks noGrp="1"/>
          </p:cNvSpPr>
          <p:nvPr>
            <p:ph type="pic" idx="6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1" name="Google Shape;101;p46"/>
          <p:cNvSpPr>
            <a:spLocks noGrp="1"/>
          </p:cNvSpPr>
          <p:nvPr>
            <p:ph type="pic" idx="7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7"/>
          <p:cNvSpPr txBox="1">
            <a:spLocks noGrp="1"/>
          </p:cNvSpPr>
          <p:nvPr>
            <p:ph type="body" idx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108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sets layout">
  <p:cSld name="icon sets layou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8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48"/>
          <p:cNvSpPr/>
          <p:nvPr/>
        </p:nvSpPr>
        <p:spPr>
          <a:xfrm>
            <a:off x="472011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48"/>
          <p:cNvSpPr/>
          <p:nvPr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lt1">
              <a:alpha val="40392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8"/>
          <p:cNvSpPr/>
          <p:nvPr/>
        </p:nvSpPr>
        <p:spPr>
          <a:xfrm rot="5400000">
            <a:off x="3456857" y="1650935"/>
            <a:ext cx="669775" cy="669775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352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Images and Contents Layout">
  <p:cSld name="8_Images and Contents Layou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1"/>
          <p:cNvSpPr txBox="1">
            <a:spLocks noGrp="1"/>
          </p:cNvSpPr>
          <p:nvPr>
            <p:ph type="body" idx="1"/>
          </p:nvPr>
        </p:nvSpPr>
        <p:spPr>
          <a:xfrm>
            <a:off x="527381" y="4389107"/>
            <a:ext cx="1166461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1"/>
          <p:cNvSpPr txBox="1">
            <a:spLocks noGrp="1"/>
          </p:cNvSpPr>
          <p:nvPr>
            <p:ph type="body" idx="2"/>
          </p:nvPr>
        </p:nvSpPr>
        <p:spPr>
          <a:xfrm>
            <a:off x="527381" y="5157192"/>
            <a:ext cx="11664619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1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1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31"/>
          <p:cNvSpPr>
            <a:spLocks noGrp="1"/>
          </p:cNvSpPr>
          <p:nvPr>
            <p:ph type="pic" idx="3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9" name="Google Shape;19;p31"/>
          <p:cNvSpPr>
            <a:spLocks noGrp="1"/>
          </p:cNvSpPr>
          <p:nvPr>
            <p:ph type="pic" idx="4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0" name="Google Shape;20;p31"/>
          <p:cNvSpPr>
            <a:spLocks noGrp="1"/>
          </p:cNvSpPr>
          <p:nvPr>
            <p:ph type="pic" idx="5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1" name="Google Shape;21;p31"/>
          <p:cNvSpPr>
            <a:spLocks noGrp="1"/>
          </p:cNvSpPr>
          <p:nvPr>
            <p:ph type="pic" idx="6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2" name="Google Shape;22;p31"/>
          <p:cNvSpPr>
            <a:spLocks noGrp="1"/>
          </p:cNvSpPr>
          <p:nvPr>
            <p:ph type="pic" idx="7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d Slide Layout">
  <p:cSld name="End Slide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9"/>
          <p:cNvSpPr txBox="1">
            <a:spLocks noGrp="1"/>
          </p:cNvSpPr>
          <p:nvPr>
            <p:ph type="body" idx="1"/>
          </p:nvPr>
        </p:nvSpPr>
        <p:spPr>
          <a:xfrm>
            <a:off x="0" y="4762990"/>
            <a:ext cx="12192000" cy="7680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9"/>
          <p:cNvSpPr txBox="1">
            <a:spLocks noGrp="1"/>
          </p:cNvSpPr>
          <p:nvPr>
            <p:ph type="body" idx="2"/>
          </p:nvPr>
        </p:nvSpPr>
        <p:spPr>
          <a:xfrm>
            <a:off x="-197" y="5531075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49"/>
          <p:cNvSpPr/>
          <p:nvPr/>
        </p:nvSpPr>
        <p:spPr>
          <a:xfrm>
            <a:off x="4415814" y="983523"/>
            <a:ext cx="3360373" cy="33603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" name="Google Shape;27;p49" descr="E:\002-KIMS BUSINESS\007-02-Fullslidesppt-Contents\20161228\02-edu\bulb-ite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549802" y="1518948"/>
            <a:ext cx="1092397" cy="24244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asic Layout">
  <p:cSld name="3_Basic Layou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3"/>
          <p:cNvSpPr/>
          <p:nvPr/>
        </p:nvSpPr>
        <p:spPr>
          <a:xfrm>
            <a:off x="0" y="4533123"/>
            <a:ext cx="12192000" cy="2324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33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33"/>
          <p:cNvSpPr txBox="1">
            <a:spLocks noGrp="1"/>
          </p:cNvSpPr>
          <p:nvPr>
            <p:ph type="body" idx="2"/>
          </p:nvPr>
        </p:nvSpPr>
        <p:spPr>
          <a:xfrm>
            <a:off x="0" y="932723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33"/>
          <p:cNvSpPr/>
          <p:nvPr/>
        </p:nvSpPr>
        <p:spPr>
          <a:xfrm>
            <a:off x="5391415" y="3813043"/>
            <a:ext cx="1440160" cy="1440160"/>
          </a:xfrm>
          <a:prstGeom prst="ellipse">
            <a:avLst/>
          </a:prstGeom>
          <a:solidFill>
            <a:schemeClr val="accent1"/>
          </a:solidFill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" name="Google Shape;34;p33" descr="E:\002-KIMS BUSINESS\007-02-Fullslidesppt-Contents\20161228\02-edu\bulb-ite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77409" y="4013590"/>
            <a:ext cx="468171" cy="10390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Layout">
  <p:cSld name="Agenda Layou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4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" name="Google Shape;37;p34" descr="E:\002-KIMS BUSINESS\007-02-Fullslidesppt-Contents\20161228\02-edu\bulb-item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2645" y="1250975"/>
            <a:ext cx="2112235" cy="4687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34" descr="E:\002-KIMS BUSINESS\007-02-Fullslidesppt-Contents\20161228\02-edu\bulb-item.png"/>
          <p:cNvPicPr preferRelativeResize="0"/>
          <p:nvPr/>
        </p:nvPicPr>
        <p:blipFill rotWithShape="1">
          <a:blip r:embed="rId3">
            <a:alphaModFix/>
          </a:blip>
          <a:srcRect r="50000"/>
          <a:stretch/>
        </p:blipFill>
        <p:spPr>
          <a:xfrm>
            <a:off x="1052646" y="1250975"/>
            <a:ext cx="1056117" cy="4687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genda Layout">
  <p:cSld name="1_Agenda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" name="Google Shape;41;p35" descr="E:\002-KIMS BUSINESS\007-02-Fullslidesppt-Contents\20161228\02-edu\bulb-item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2314" y="3909054"/>
            <a:ext cx="1260665" cy="2797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Basic Layout">
  <p:cSld name="4_Basic Layou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7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37"/>
          <p:cNvSpPr txBox="1">
            <a:spLocks noGrp="1"/>
          </p:cNvSpPr>
          <p:nvPr>
            <p:ph type="body" idx="2"/>
          </p:nvPr>
        </p:nvSpPr>
        <p:spPr>
          <a:xfrm>
            <a:off x="0" y="932723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s and Contents Layout">
  <p:cSld name="Images and Contents Layout">
    <p:bg>
      <p:bgPr>
        <a:solidFill>
          <a:schemeClr val="lt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8"/>
          <p:cNvSpPr/>
          <p:nvPr/>
        </p:nvSpPr>
        <p:spPr>
          <a:xfrm>
            <a:off x="191344" y="123479"/>
            <a:ext cx="11809312" cy="6611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8"/>
          <p:cNvSpPr txBox="1">
            <a:spLocks noGrp="1"/>
          </p:cNvSpPr>
          <p:nvPr>
            <p:ph type="body" idx="1"/>
          </p:nvPr>
        </p:nvSpPr>
        <p:spPr>
          <a:xfrm>
            <a:off x="0" y="242176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38"/>
          <p:cNvSpPr txBox="1">
            <a:spLocks noGrp="1"/>
          </p:cNvSpPr>
          <p:nvPr>
            <p:ph type="body" idx="2"/>
          </p:nvPr>
        </p:nvSpPr>
        <p:spPr>
          <a:xfrm>
            <a:off x="0" y="1010261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chemeClr val="lt1"/>
              </a:buClr>
              <a:buSzPts val="1867"/>
              <a:buFont typeface="Arial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38"/>
          <p:cNvSpPr>
            <a:spLocks noGrp="1"/>
          </p:cNvSpPr>
          <p:nvPr>
            <p:ph type="pic" idx="3"/>
          </p:nvPr>
        </p:nvSpPr>
        <p:spPr>
          <a:xfrm>
            <a:off x="0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0" name="Google Shape;50;p38"/>
          <p:cNvSpPr>
            <a:spLocks noGrp="1"/>
          </p:cNvSpPr>
          <p:nvPr>
            <p:ph type="pic" idx="4"/>
          </p:nvPr>
        </p:nvSpPr>
        <p:spPr>
          <a:xfrm>
            <a:off x="3103893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1" name="Google Shape;51;p38"/>
          <p:cNvSpPr>
            <a:spLocks noGrp="1"/>
          </p:cNvSpPr>
          <p:nvPr>
            <p:ph type="pic" idx="5"/>
          </p:nvPr>
        </p:nvSpPr>
        <p:spPr>
          <a:xfrm>
            <a:off x="6207787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2" name="Google Shape;52;p38"/>
          <p:cNvSpPr>
            <a:spLocks noGrp="1"/>
          </p:cNvSpPr>
          <p:nvPr>
            <p:ph type="pic" idx="6"/>
          </p:nvPr>
        </p:nvSpPr>
        <p:spPr>
          <a:xfrm>
            <a:off x="9311680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53" name="Google Shape;53;p38"/>
          <p:cNvSpPr/>
          <p:nvPr/>
        </p:nvSpPr>
        <p:spPr>
          <a:xfrm>
            <a:off x="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38"/>
          <p:cNvSpPr/>
          <p:nvPr/>
        </p:nvSpPr>
        <p:spPr>
          <a:xfrm>
            <a:off x="310400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8"/>
          <p:cNvSpPr/>
          <p:nvPr/>
        </p:nvSpPr>
        <p:spPr>
          <a:xfrm>
            <a:off x="620800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8"/>
          <p:cNvSpPr/>
          <p:nvPr/>
        </p:nvSpPr>
        <p:spPr>
          <a:xfrm>
            <a:off x="931200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mages and Contents Layout">
  <p:cSld name="1_Images and Contents Layou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9"/>
          <p:cNvSpPr/>
          <p:nvPr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39"/>
          <p:cNvSpPr txBox="1">
            <a:spLocks noGrp="1"/>
          </p:cNvSpPr>
          <p:nvPr>
            <p:ph type="body" idx="1"/>
          </p:nvPr>
        </p:nvSpPr>
        <p:spPr>
          <a:xfrm>
            <a:off x="0" y="242176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39"/>
          <p:cNvSpPr txBox="1">
            <a:spLocks noGrp="1"/>
          </p:cNvSpPr>
          <p:nvPr>
            <p:ph type="body" idx="2"/>
          </p:nvPr>
        </p:nvSpPr>
        <p:spPr>
          <a:xfrm>
            <a:off x="0" y="1010261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lnSpc>
                <a:spcPct val="100000"/>
              </a:lnSpc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1" name="Google Shape;61;p39" descr="D:\Fullppt\005-PNG이미지\노트북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07701" y="1508787"/>
            <a:ext cx="9640360" cy="490324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39"/>
          <p:cNvSpPr>
            <a:spLocks noGrp="1"/>
          </p:cNvSpPr>
          <p:nvPr>
            <p:ph type="pic" idx="3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3" name="Google Shape;63;p39"/>
          <p:cNvSpPr/>
          <p:nvPr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body" idx="1"/>
          </p:nvPr>
        </p:nvSpPr>
        <p:spPr>
          <a:xfrm>
            <a:off x="371958" y="731121"/>
            <a:ext cx="11115939" cy="1897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MY" sz="4400" b="1"/>
              <a:t>TRAINING OF CORE TRAINERS ON CPG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MY" sz="4000" b="1">
                <a:latin typeface="Architects Daughter"/>
                <a:ea typeface="Architects Daughter"/>
                <a:cs typeface="Architects Daughter"/>
                <a:sym typeface="Architects Daughter"/>
              </a:rPr>
              <a:t>MANAGEMENT OF ASTHMA IN ADULTS (SECOND EDITION)</a:t>
            </a:r>
            <a:endParaRPr sz="4000" b="1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14" name="Google Shape;114;p1"/>
          <p:cNvSpPr txBox="1">
            <a:spLocks noGrp="1"/>
          </p:cNvSpPr>
          <p:nvPr>
            <p:ph type="body" idx="2"/>
          </p:nvPr>
        </p:nvSpPr>
        <p:spPr>
          <a:xfrm>
            <a:off x="3725350" y="3771061"/>
            <a:ext cx="7056107" cy="1897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MY" sz="4400" b="1"/>
              <a:t>CASE DISCUSSION 2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67"/>
              <a:buNone/>
            </a:pPr>
            <a:endParaRPr b="1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endParaRPr b="1"/>
          </a:p>
        </p:txBody>
      </p:sp>
      <p:pic>
        <p:nvPicPr>
          <p:cNvPr id="115" name="Google Shape;11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385389">
            <a:off x="681924" y="3088491"/>
            <a:ext cx="2209000" cy="340445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sp>
        <p:nvSpPr>
          <p:cNvPr id="116" name="Google Shape;116;p1"/>
          <p:cNvSpPr/>
          <p:nvPr/>
        </p:nvSpPr>
        <p:spPr>
          <a:xfrm>
            <a:off x="0" y="15378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"/>
          <p:cNvSpPr/>
          <p:nvPr/>
        </p:nvSpPr>
        <p:spPr>
          <a:xfrm>
            <a:off x="6814088" y="650743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/>
          <p:nvPr/>
        </p:nvSpPr>
        <p:spPr>
          <a:xfrm>
            <a:off x="3407044" y="2983713"/>
            <a:ext cx="5377912" cy="3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oogle Shape;223;p56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24" name="Google Shape;224;p56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25" name="Google Shape;225;p56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p56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Spirometry results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7" name="Google Shape;227;p56"/>
          <p:cNvPicPr preferRelativeResize="0"/>
          <p:nvPr/>
        </p:nvPicPr>
        <p:blipFill rotWithShape="1">
          <a:blip r:embed="rId4">
            <a:alphaModFix/>
          </a:blip>
          <a:srcRect l="25937" t="18195" r="26717" b="46527"/>
          <a:stretch/>
        </p:blipFill>
        <p:spPr>
          <a:xfrm>
            <a:off x="1082566" y="1479627"/>
            <a:ext cx="9396248" cy="4188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oogle Shape;232;p57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33" name="Google Shape;233;p57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34" name="Google Shape;234;p57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5" name="Google Shape;235;p57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Spirometry results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6" name="Google Shape;236;p57"/>
          <p:cNvGraphicFramePr/>
          <p:nvPr>
            <p:extLst>
              <p:ext uri="{D42A27DB-BD31-4B8C-83A1-F6EECF244321}">
                <p14:modId xmlns:p14="http://schemas.microsoft.com/office/powerpoint/2010/main" val="690388699"/>
              </p:ext>
            </p:extLst>
          </p:nvPr>
        </p:nvGraphicFramePr>
        <p:xfrm>
          <a:off x="233363" y="1871108"/>
          <a:ext cx="11725350" cy="2667050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1675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5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5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5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5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750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750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50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Pre-bronchodilator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Post-bronchodilator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Best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Predicted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Predicted Percentage (%)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Best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Predicted Percentage (%)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Change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FVC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3.76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4.18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90.</a:t>
                      </a:r>
                      <a:r>
                        <a:rPr lang="en-MY" sz="1800"/>
                        <a:t>0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3.78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90.4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20 ml (0.5%)</a:t>
                      </a:r>
                      <a:endParaRPr dirty="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FEV1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2.02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3.50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57.8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2.34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66.9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320 ml (15.</a:t>
                      </a:r>
                      <a:r>
                        <a:rPr lang="en-MY" sz="1800"/>
                        <a:t>8</a:t>
                      </a:r>
                      <a:r>
                        <a:rPr lang="en-MY" sz="1800" u="none" strike="noStrike" cap="none"/>
                        <a:t>%)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FEV1/FVC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53.7</a:t>
                      </a:r>
                      <a:r>
                        <a:rPr lang="en-MY" sz="1800"/>
                        <a:t>2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/>
                        <a:t>61.</a:t>
                      </a:r>
                      <a:r>
                        <a:rPr lang="en-MY" sz="1800"/>
                        <a:t>90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 dirty="0"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37" name="Google Shape;237;p57"/>
          <p:cNvSpPr txBox="1"/>
          <p:nvPr/>
        </p:nvSpPr>
        <p:spPr>
          <a:xfrm>
            <a:off x="233363" y="5216176"/>
            <a:ext cx="978299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Question 2: </a:t>
            </a: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Interpret his spirometry findings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2" name="Google Shape;242;p58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43" name="Google Shape;243;p58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44" name="Google Shape;244;p58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45" name="Google Shape;245;p58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 Answer 2</a:t>
            </a:r>
            <a:endParaRPr sz="4400" b="1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58"/>
          <p:cNvSpPr txBox="1"/>
          <p:nvPr/>
        </p:nvSpPr>
        <p:spPr>
          <a:xfrm>
            <a:off x="368604" y="1479627"/>
            <a:ext cx="11454900" cy="24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Spirometry showed an</a:t>
            </a:r>
            <a:r>
              <a:rPr lang="en-MY" sz="2800" b="1">
                <a:solidFill>
                  <a:schemeClr val="dk1"/>
                </a:solidFill>
              </a:rPr>
              <a:t> o</a:t>
            </a:r>
            <a:r>
              <a:rPr lang="en-MY" sz="2800" b="1" i="0" u="none" strike="noStrike" cap="none">
                <a:solidFill>
                  <a:schemeClr val="dk1"/>
                </a:solidFill>
              </a:rPr>
              <a:t>bstructive pattern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with </a:t>
            </a:r>
            <a:r>
              <a:rPr lang="en-MY" sz="2800" b="1" i="0" u="none" strike="noStrike" cap="none">
                <a:solidFill>
                  <a:schemeClr val="dk1"/>
                </a:solidFill>
              </a:rPr>
              <a:t>significant reversibility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800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These findings confirm </a:t>
            </a:r>
            <a:r>
              <a:rPr lang="en-MY" sz="2800" b="1">
                <a:solidFill>
                  <a:schemeClr val="dk1"/>
                </a:solidFill>
              </a:rPr>
              <a:t>variable airflow obstruction</a:t>
            </a:r>
            <a:r>
              <a:rPr lang="en-MY" sz="2800">
                <a:solidFill>
                  <a:schemeClr val="dk1"/>
                </a:solidFill>
              </a:rPr>
              <a:t>, consistent with a diagnosis of </a:t>
            </a:r>
            <a:r>
              <a:rPr lang="en-MY" sz="2800" b="1">
                <a:solidFill>
                  <a:schemeClr val="dk1"/>
                </a:solidFill>
              </a:rPr>
              <a:t>asthma</a:t>
            </a:r>
            <a:r>
              <a:rPr lang="en-MY" sz="2800">
                <a:solidFill>
                  <a:schemeClr val="dk1"/>
                </a:solidFill>
              </a:rPr>
              <a:t>.</a:t>
            </a:r>
            <a:endParaRPr sz="2800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" name="Google Shape;251;p59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52" name="Google Shape;252;p59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53" name="Google Shape;253;p59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4" name="Google Shape;254;p59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continues..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59"/>
          <p:cNvSpPr txBox="1"/>
          <p:nvPr/>
        </p:nvSpPr>
        <p:spPr>
          <a:xfrm>
            <a:off x="383595" y="1503927"/>
            <a:ext cx="11113800" cy="44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The patient was </a:t>
            </a:r>
            <a:r>
              <a:rPr lang="en-MY" sz="2800" b="1">
                <a:solidFill>
                  <a:schemeClr val="dk1"/>
                </a:solidFill>
              </a:rPr>
              <a:t>advised to stop smoking</a:t>
            </a:r>
            <a:r>
              <a:rPr lang="en-MY" sz="2800">
                <a:solidFill>
                  <a:schemeClr val="dk1"/>
                </a:solidFill>
              </a:rPr>
              <a:t> as part of his asthma management </a:t>
            </a:r>
            <a:endParaRPr sz="2800"/>
          </a:p>
          <a:p>
            <a:pPr marL="285750" marR="0" lvl="0" indent="-107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079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Question 3: </a:t>
            </a:r>
            <a:r>
              <a:rPr lang="en-MY" sz="3200"/>
              <a:t>What pharmacological treatment should be initiated for this patient?</a:t>
            </a: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0" name="Google Shape;260;p60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61" name="Google Shape;261;p60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62" name="Google Shape;262;p60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3" name="Google Shape;263;p60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MY" sz="44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Answer 3</a:t>
            </a:r>
            <a:endParaRPr sz="4400" b="1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60"/>
          <p:cNvSpPr txBox="1"/>
          <p:nvPr/>
        </p:nvSpPr>
        <p:spPr>
          <a:xfrm>
            <a:off x="383595" y="1193040"/>
            <a:ext cx="11113861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Asthma treatment</a:t>
            </a:r>
            <a:b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p6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51881" y="97043"/>
            <a:ext cx="6310859" cy="66639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0" name="Google Shape;270;p61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71" name="Google Shape;271;p61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72" name="Google Shape;272;p61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73" name="Google Shape;273;p61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 Answer 3</a:t>
            </a:r>
            <a:endParaRPr sz="4400" b="1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4" name="Google Shape;274;p61"/>
          <p:cNvGrpSpPr/>
          <p:nvPr/>
        </p:nvGrpSpPr>
        <p:grpSpPr>
          <a:xfrm>
            <a:off x="945931" y="1922798"/>
            <a:ext cx="10237076" cy="3731768"/>
            <a:chOff x="1270735" y="1922798"/>
            <a:chExt cx="9650530" cy="3012404"/>
          </a:xfrm>
        </p:grpSpPr>
        <p:grpSp>
          <p:nvGrpSpPr>
            <p:cNvPr id="275" name="Google Shape;275;p61"/>
            <p:cNvGrpSpPr/>
            <p:nvPr/>
          </p:nvGrpSpPr>
          <p:grpSpPr>
            <a:xfrm>
              <a:off x="1270735" y="1922798"/>
              <a:ext cx="9650530" cy="3012404"/>
              <a:chOff x="1270735" y="1922798"/>
              <a:chExt cx="9650530" cy="3012404"/>
            </a:xfrm>
          </p:grpSpPr>
          <p:pic>
            <p:nvPicPr>
              <p:cNvPr id="276" name="Google Shape;276;p61"/>
              <p:cNvPicPr preferRelativeResize="0"/>
              <p:nvPr/>
            </p:nvPicPr>
            <p:blipFill rotWithShape="1">
              <a:blip r:embed="rId4">
                <a:alphaModFix/>
              </a:blip>
              <a:srcRect l="30166" t="19556" r="34500" b="60837"/>
              <a:stretch/>
            </p:blipFill>
            <p:spPr>
              <a:xfrm>
                <a:off x="1270735" y="1922798"/>
                <a:ext cx="9650530" cy="301240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7" name="Google Shape;277;p61" descr="Checkmark with solid fill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7409195" y="2023903"/>
                <a:ext cx="458456" cy="45845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8" name="Google Shape;278;p61" descr="Checkmark with solid fill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4256420" y="3199772"/>
                <a:ext cx="458456" cy="45845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79" name="Google Shape;279;p61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790445" y="4119403"/>
              <a:ext cx="458456" cy="45845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Google Shape;284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98136" y="73959"/>
            <a:ext cx="7695685" cy="67100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5" name="Google Shape;285;p62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86" name="Google Shape;286;p62"/>
            <p:cNvPicPr preferRelativeResize="0"/>
            <p:nvPr/>
          </p:nvPicPr>
          <p:blipFill rotWithShape="1">
            <a:blip r:embed="rId4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87" name="Google Shape;287;p62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8" name="Google Shape;288;p62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 Answer 3</a:t>
            </a:r>
            <a:endParaRPr sz="4400" b="1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9" name="Google Shape;289;p62"/>
          <p:cNvSpPr/>
          <p:nvPr/>
        </p:nvSpPr>
        <p:spPr>
          <a:xfrm>
            <a:off x="6632028" y="2081048"/>
            <a:ext cx="4361793" cy="4662884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4" name="Google Shape;294;p63"/>
          <p:cNvGrpSpPr/>
          <p:nvPr/>
        </p:nvGrpSpPr>
        <p:grpSpPr>
          <a:xfrm>
            <a:off x="4185984" y="1057928"/>
            <a:ext cx="4570074" cy="5016443"/>
            <a:chOff x="6217335" y="2227692"/>
            <a:chExt cx="4248120" cy="4477343"/>
          </a:xfrm>
        </p:grpSpPr>
        <p:pic>
          <p:nvPicPr>
            <p:cNvPr id="295" name="Google Shape;295;p63"/>
            <p:cNvPicPr preferRelativeResize="0"/>
            <p:nvPr/>
          </p:nvPicPr>
          <p:blipFill rotWithShape="1">
            <a:blip r:embed="rId3">
              <a:alphaModFix/>
            </a:blip>
            <a:srcRect l="2777"/>
            <a:stretch/>
          </p:blipFill>
          <p:spPr>
            <a:xfrm>
              <a:off x="6217335" y="2227692"/>
              <a:ext cx="4248120" cy="447734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6" name="Google Shape;296;p63"/>
            <p:cNvSpPr/>
            <p:nvPr/>
          </p:nvSpPr>
          <p:spPr>
            <a:xfrm>
              <a:off x="9102705" y="5114741"/>
              <a:ext cx="831809" cy="471948"/>
            </a:xfrm>
            <a:prstGeom prst="rect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7" name="Google Shape;297;p63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98" name="Google Shape;298;p63"/>
            <p:cNvPicPr preferRelativeResize="0"/>
            <p:nvPr/>
          </p:nvPicPr>
          <p:blipFill rotWithShape="1">
            <a:blip r:embed="rId4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99" name="Google Shape;299;p63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0" name="Google Shape;300;p63"/>
          <p:cNvSpPr txBox="1"/>
          <p:nvPr/>
        </p:nvSpPr>
        <p:spPr>
          <a:xfrm>
            <a:off x="-1" y="266814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Case continues..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Google Shape;301;p63"/>
          <p:cNvSpPr txBox="1"/>
          <p:nvPr/>
        </p:nvSpPr>
        <p:spPr>
          <a:xfrm>
            <a:off x="8933526" y="1768293"/>
            <a:ext cx="3258600" cy="307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Patient was started on</a:t>
            </a:r>
            <a:endParaRPr/>
          </a:p>
          <a:p>
            <a:pPr marL="269875" marR="0" lvl="0" indent="-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MY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pMDI Salmeterol/Fluticasone 25/125 μg 2 puffs BD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69875" marR="0" lvl="0" indent="-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MY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pMDI </a:t>
            </a:r>
            <a:r>
              <a:rPr lang="en-MY" sz="2000"/>
              <a:t>S</a:t>
            </a:r>
            <a:r>
              <a:rPr lang="en-MY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albutamol 2 puffs PRN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 was given TCA in 3/12</a:t>
            </a:r>
            <a:endParaRPr/>
          </a:p>
        </p:txBody>
      </p:sp>
      <p:grpSp>
        <p:nvGrpSpPr>
          <p:cNvPr id="302" name="Google Shape;302;p63"/>
          <p:cNvGrpSpPr/>
          <p:nvPr/>
        </p:nvGrpSpPr>
        <p:grpSpPr>
          <a:xfrm>
            <a:off x="94327" y="1034899"/>
            <a:ext cx="4018604" cy="5675483"/>
            <a:chOff x="94327" y="1034899"/>
            <a:chExt cx="4018604" cy="5675483"/>
          </a:xfrm>
        </p:grpSpPr>
        <p:grpSp>
          <p:nvGrpSpPr>
            <p:cNvPr id="303" name="Google Shape;303;p63"/>
            <p:cNvGrpSpPr/>
            <p:nvPr/>
          </p:nvGrpSpPr>
          <p:grpSpPr>
            <a:xfrm>
              <a:off x="94327" y="1034899"/>
              <a:ext cx="4018604" cy="5675483"/>
              <a:chOff x="3580785" y="103224"/>
              <a:chExt cx="5030430" cy="6651551"/>
            </a:xfrm>
          </p:grpSpPr>
          <p:pic>
            <p:nvPicPr>
              <p:cNvPr id="304" name="Google Shape;304;p63"/>
              <p:cNvPicPr preferRelativeResize="0"/>
              <p:nvPr/>
            </p:nvPicPr>
            <p:blipFill rotWithShape="1">
              <a:blip r:embed="rId5">
                <a:alphaModFix/>
              </a:blip>
              <a:srcRect l="45900" t="39555" r="34500" b="14370"/>
              <a:stretch/>
            </p:blipFill>
            <p:spPr>
              <a:xfrm>
                <a:off x="3580785" y="103224"/>
                <a:ext cx="5030430" cy="665155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5" name="Google Shape;305;p63" descr="Checkmark with solid fill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7865752" y="445171"/>
                <a:ext cx="458456" cy="45845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06" name="Google Shape;306;p63" descr="Checkmark with solid fill"/>
              <p:cNvPicPr preferRelativeResize="0"/>
              <p:nvPr/>
            </p:nvPicPr>
            <p:blipFill rotWithShape="1">
              <a:blip r:embed="rId6">
                <a:alphaModFix/>
              </a:blip>
              <a:srcRect/>
              <a:stretch/>
            </p:blipFill>
            <p:spPr>
              <a:xfrm>
                <a:off x="7865752" y="2045977"/>
                <a:ext cx="458456" cy="45845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07" name="Google Shape;307;p63"/>
              <p:cNvSpPr/>
              <p:nvPr/>
            </p:nvSpPr>
            <p:spPr>
              <a:xfrm>
                <a:off x="5981700" y="2846379"/>
                <a:ext cx="2428875" cy="1839921"/>
              </a:xfrm>
              <a:prstGeom prst="rect">
                <a:avLst/>
              </a:pr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400" b="0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08" name="Google Shape;308;p63"/>
            <p:cNvSpPr txBox="1"/>
            <p:nvPr/>
          </p:nvSpPr>
          <p:spPr>
            <a:xfrm>
              <a:off x="2683239" y="2263515"/>
              <a:ext cx="604894" cy="307777"/>
            </a:xfrm>
            <a:prstGeom prst="rect">
              <a:avLst/>
            </a:prstGeom>
            <a:solidFill>
              <a:srgbClr val="D9D9D8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400" b="1" i="0" u="none" strike="noStrike" cap="none">
                  <a:solidFill>
                    <a:srgbClr val="0F0F0F"/>
                  </a:solidFill>
                  <a:latin typeface="Arial"/>
                  <a:ea typeface="Arial"/>
                  <a:cs typeface="Arial"/>
                  <a:sym typeface="Arial"/>
                </a:rPr>
                <a:t>AND</a:t>
              </a:r>
              <a:endParaRPr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3" name="Google Shape;313;p64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14" name="Google Shape;314;p64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15" name="Google Shape;315;p64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6" name="Google Shape;316;p64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3 months later..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64"/>
          <p:cNvSpPr txBox="1"/>
          <p:nvPr/>
        </p:nvSpPr>
        <p:spPr>
          <a:xfrm>
            <a:off x="535065" y="1503927"/>
            <a:ext cx="11121870" cy="35394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His symptoms improved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There is no exacerbation</a:t>
            </a:r>
            <a:endParaRPr/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Question 4: </a:t>
            </a: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How do we assess him now?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" name="Google Shape;322;p65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23" name="Google Shape;323;p65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24" name="Google Shape;324;p65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25" name="Google Shape;325;p65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 Answer 4</a:t>
            </a:r>
            <a:endParaRPr sz="4400" b="1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65"/>
          <p:cNvSpPr txBox="1"/>
          <p:nvPr/>
        </p:nvSpPr>
        <p:spPr>
          <a:xfrm>
            <a:off x="419451" y="1892809"/>
            <a:ext cx="11121870" cy="1800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Assessment of asthma control (Validated Tools) – 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✔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Asthma Control Test (ACT), 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Noto Sans Symbols"/>
              <a:buChar char="✔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GINA or RCP symptoms assessment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2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124" name="Google Shape;124;p2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25" name="Google Shape;125;p2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6" name="Google Shape;126;p2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1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"/>
          <p:cNvSpPr txBox="1"/>
          <p:nvPr/>
        </p:nvSpPr>
        <p:spPr>
          <a:xfrm>
            <a:off x="368554" y="1365433"/>
            <a:ext cx="11454900" cy="48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Mr. Azlan, a 34-year-old </a:t>
            </a:r>
            <a:r>
              <a:rPr lang="en-MY" sz="2800" b="1">
                <a:solidFill>
                  <a:schemeClr val="dk1"/>
                </a:solidFill>
              </a:rPr>
              <a:t>smoker</a:t>
            </a:r>
            <a:r>
              <a:rPr lang="en-MY" sz="2800">
                <a:solidFill>
                  <a:schemeClr val="dk1"/>
                </a:solidFill>
              </a:rPr>
              <a:t>, presents for a routine follow-up.</a:t>
            </a:r>
            <a:endParaRPr sz="2800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MY" sz="2800">
                <a:solidFill>
                  <a:schemeClr val="dk1"/>
                </a:solidFill>
              </a:rPr>
              <a:t>He was diagnosed with asthma two years ago and has been using a pMDI salbutamol as-needed basis.</a:t>
            </a:r>
            <a:endParaRPr sz="2800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Currently, he uses his short-acting beta-agonist (SABA) </a:t>
            </a:r>
            <a:r>
              <a:rPr lang="en-MY" sz="2800" b="1">
                <a:solidFill>
                  <a:schemeClr val="dk1"/>
                </a:solidFill>
              </a:rPr>
              <a:t>3–4 times per week.</a:t>
            </a:r>
            <a:r>
              <a:rPr lang="en-MY" sz="2800">
                <a:solidFill>
                  <a:schemeClr val="dk1"/>
                </a:solidFill>
              </a:rPr>
              <a:t> He requires his inhaler </a:t>
            </a:r>
            <a:r>
              <a:rPr lang="en-MY" sz="2800" b="1">
                <a:solidFill>
                  <a:schemeClr val="dk1"/>
                </a:solidFill>
              </a:rPr>
              <a:t>before playing futsal </a:t>
            </a:r>
            <a:r>
              <a:rPr lang="en-MY" sz="2800">
                <a:solidFill>
                  <a:schemeClr val="dk1"/>
                </a:solidFill>
              </a:rPr>
              <a:t>or </a:t>
            </a:r>
            <a:r>
              <a:rPr lang="en-MY" sz="2800" b="1">
                <a:solidFill>
                  <a:schemeClr val="dk1"/>
                </a:solidFill>
              </a:rPr>
              <a:t>after climbing stairs</a:t>
            </a:r>
            <a:r>
              <a:rPr lang="en-MY" sz="2800">
                <a:solidFill>
                  <a:schemeClr val="dk1"/>
                </a:solidFill>
              </a:rPr>
              <a:t>, and has sometimes </a:t>
            </a:r>
            <a:r>
              <a:rPr lang="en-MY" sz="2800" b="1">
                <a:solidFill>
                  <a:schemeClr val="dk1"/>
                </a:solidFill>
              </a:rPr>
              <a:t>avoided social outings</a:t>
            </a:r>
            <a:r>
              <a:rPr lang="en-MY" sz="2800">
                <a:solidFill>
                  <a:schemeClr val="dk1"/>
                </a:solidFill>
              </a:rPr>
              <a:t> to prevent symptom flare-ups.</a:t>
            </a:r>
            <a:endParaRPr sz="2800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Over the past 3 months, he has occasionally experienced </a:t>
            </a:r>
            <a:r>
              <a:rPr lang="en-MY" sz="2800" b="1">
                <a:solidFill>
                  <a:schemeClr val="dk1"/>
                </a:solidFill>
              </a:rPr>
              <a:t>nocturnal symptoms,</a:t>
            </a:r>
            <a:r>
              <a:rPr lang="en-MY" sz="2800">
                <a:solidFill>
                  <a:schemeClr val="dk1"/>
                </a:solidFill>
              </a:rPr>
              <a:t> waking up at night with chest tightness.</a:t>
            </a:r>
            <a:endParaRPr sz="2800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He reports </a:t>
            </a:r>
            <a:r>
              <a:rPr lang="en-MY" sz="2800" b="1">
                <a:solidFill>
                  <a:schemeClr val="dk1"/>
                </a:solidFill>
              </a:rPr>
              <a:t>no hospitalisations or severe asthma attacks</a:t>
            </a:r>
            <a:r>
              <a:rPr lang="en-MY" sz="2800">
                <a:solidFill>
                  <a:schemeClr val="dk1"/>
                </a:solidFill>
              </a:rPr>
              <a:t> in the past year.</a:t>
            </a:r>
            <a:endParaRPr sz="2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1" name="Google Shape;331;g375b04915fc_0_9"/>
          <p:cNvGrpSpPr/>
          <p:nvPr/>
        </p:nvGrpSpPr>
        <p:grpSpPr>
          <a:xfrm>
            <a:off x="8839200" y="114068"/>
            <a:ext cx="3352851" cy="694800"/>
            <a:chOff x="8730712" y="176901"/>
            <a:chExt cx="3352851" cy="694800"/>
          </a:xfrm>
        </p:grpSpPr>
        <p:pic>
          <p:nvPicPr>
            <p:cNvPr id="332" name="Google Shape;332;g375b04915fc_0_9"/>
            <p:cNvPicPr preferRelativeResize="0"/>
            <p:nvPr/>
          </p:nvPicPr>
          <p:blipFill rotWithShape="1">
            <a:blip r:embed="rId3">
              <a:alphaModFix/>
            </a:blip>
            <a:srcRect t="27487" r="-1224" b="11979"/>
            <a:stretch/>
          </p:blipFill>
          <p:spPr>
            <a:xfrm>
              <a:off x="8730712" y="176901"/>
              <a:ext cx="754200" cy="69480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33" name="Google Shape;333;g375b04915fc_0_9"/>
            <p:cNvSpPr txBox="1"/>
            <p:nvPr/>
          </p:nvSpPr>
          <p:spPr>
            <a:xfrm>
              <a:off x="9484963" y="201201"/>
              <a:ext cx="25986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34" name="Google Shape;334;g375b04915fc_0_9"/>
          <p:cNvSpPr txBox="1"/>
          <p:nvPr/>
        </p:nvSpPr>
        <p:spPr>
          <a:xfrm>
            <a:off x="0" y="424955"/>
            <a:ext cx="121920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continues..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g375b04915fc_0_9"/>
          <p:cNvSpPr txBox="1"/>
          <p:nvPr/>
        </p:nvSpPr>
        <p:spPr>
          <a:xfrm>
            <a:off x="368604" y="1608859"/>
            <a:ext cx="11454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GINA assessment of asthma control:</a:t>
            </a:r>
            <a:endParaRPr/>
          </a:p>
        </p:txBody>
      </p:sp>
      <p:graphicFrame>
        <p:nvGraphicFramePr>
          <p:cNvPr id="336" name="Google Shape;336;g375b04915fc_0_9"/>
          <p:cNvGraphicFramePr/>
          <p:nvPr/>
        </p:nvGraphicFramePr>
        <p:xfrm>
          <a:off x="496716" y="2578635"/>
          <a:ext cx="11198550" cy="3148325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3551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6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6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66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the </a:t>
                      </a:r>
                      <a:r>
                        <a:rPr lang="en-MY" sz="18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past FOUR weeks</a:t>
                      </a: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has the patient had: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Yes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Well Controlled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Partly Controlled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Uncontrolled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Daytime asthma symptoms more than twice / week?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None of these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66">
                        <a:alpha val="2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1-2 of these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3-4 of these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Any night waking due to asthma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SABA reliever for symptoms more than twice / week?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Any activity limitation due to asthma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337" name="Google Shape;337;g375b04915fc_0_9"/>
          <p:cNvGrpSpPr/>
          <p:nvPr/>
        </p:nvGrpSpPr>
        <p:grpSpPr>
          <a:xfrm>
            <a:off x="5299065" y="3386569"/>
            <a:ext cx="602134" cy="2261250"/>
            <a:chOff x="4271565" y="3362669"/>
            <a:chExt cx="602134" cy="2261250"/>
          </a:xfrm>
        </p:grpSpPr>
        <p:pic>
          <p:nvPicPr>
            <p:cNvPr id="338" name="Google Shape;338;g375b04915fc_0_9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65" y="4447479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Google Shape;339;g375b04915fc_0_9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65" y="3362669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0" name="Google Shape;340;g375b04915fc_0_9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65" y="3928416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41" name="Google Shape;341;g375b04915fc_0_9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73" y="5035702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6" name="Google Shape;346;p66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47" name="Google Shape;347;p66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48" name="Google Shape;348;p66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49" name="Google Shape;349;p66"/>
          <p:cNvSpPr txBox="1"/>
          <p:nvPr/>
        </p:nvSpPr>
        <p:spPr>
          <a:xfrm>
            <a:off x="0" y="351800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Conclusion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66"/>
          <p:cNvSpPr txBox="1"/>
          <p:nvPr/>
        </p:nvSpPr>
        <p:spPr>
          <a:xfrm>
            <a:off x="420415" y="1679084"/>
            <a:ext cx="4371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 score = </a:t>
            </a:r>
            <a:r>
              <a:rPr lang="en-MY" sz="3200" b="1" i="0" u="none" strike="noStrike" cap="none">
                <a:solidFill>
                  <a:srgbClr val="000000"/>
                </a:solidFill>
              </a:rPr>
              <a:t>2</a:t>
            </a:r>
            <a:r>
              <a:rPr lang="en-MY" sz="3200" b="1"/>
              <a:t>2</a:t>
            </a:r>
            <a:endParaRPr b="1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Well-controlled asthma</a:t>
            </a:r>
            <a:endParaRPr/>
          </a:p>
        </p:txBody>
      </p:sp>
      <p:grpSp>
        <p:nvGrpSpPr>
          <p:cNvPr id="351" name="Google Shape;351;p66"/>
          <p:cNvGrpSpPr/>
          <p:nvPr/>
        </p:nvGrpSpPr>
        <p:grpSpPr>
          <a:xfrm>
            <a:off x="4107305" y="138368"/>
            <a:ext cx="7783169" cy="6581264"/>
            <a:chOff x="714948" y="1063912"/>
            <a:chExt cx="5790783" cy="5794088"/>
          </a:xfrm>
        </p:grpSpPr>
        <p:pic>
          <p:nvPicPr>
            <p:cNvPr id="352" name="Google Shape;352;p66"/>
            <p:cNvPicPr preferRelativeResize="0"/>
            <p:nvPr/>
          </p:nvPicPr>
          <p:blipFill rotWithShape="1">
            <a:blip r:embed="rId4">
              <a:alphaModFix/>
            </a:blip>
            <a:srcRect l="12220" t="9179" r="12047" b="41639"/>
            <a:stretch/>
          </p:blipFill>
          <p:spPr>
            <a:xfrm>
              <a:off x="714948" y="1063912"/>
              <a:ext cx="5790783" cy="57940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3" name="Google Shape;353;p66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471716" y="2699376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4" name="Google Shape;354;p66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471715" y="4465972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5" name="Google Shape;355;p66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41680" y="5287775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6" name="Google Shape;356;p66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39654" y="6131989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7" name="Google Shape;357;p66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441676" y="3491841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8" name="Google Shape;358;p66"/>
            <p:cNvSpPr/>
            <p:nvPr/>
          </p:nvSpPr>
          <p:spPr>
            <a:xfrm>
              <a:off x="5845688" y="6502452"/>
              <a:ext cx="383438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r>
                <a:rPr lang="en-MY" b="1"/>
                <a:t>2</a:t>
              </a:r>
              <a:endParaRPr/>
            </a:p>
          </p:txBody>
        </p:sp>
      </p:grpSp>
      <p:graphicFrame>
        <p:nvGraphicFramePr>
          <p:cNvPr id="359" name="Google Shape;359;p66"/>
          <p:cNvGraphicFramePr/>
          <p:nvPr/>
        </p:nvGraphicFramePr>
        <p:xfrm>
          <a:off x="203109" y="3680725"/>
          <a:ext cx="3814450" cy="1158280"/>
        </p:xfrm>
        <a:graphic>
          <a:graphicData uri="http://schemas.openxmlformats.org/drawingml/2006/table">
            <a:tbl>
              <a:tblPr firstRow="1" bandRow="1">
                <a:noFill/>
                <a:tableStyleId>{E17C8048-C0A6-4454-89AB-E5C5AE5AF83A}</a:tableStyleId>
              </a:tblPr>
              <a:tblGrid>
                <a:gridCol w="1907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7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ACT Score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Asthma Control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20 - 25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Well-controlled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16 - 19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Not well controlled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5 - 15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Very poorly controlled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4" name="Google Shape;364;p67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65" name="Google Shape;365;p67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66" name="Google Shape;366;p67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7" name="Google Shape;367;p67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2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67"/>
          <p:cNvSpPr txBox="1"/>
          <p:nvPr/>
        </p:nvSpPr>
        <p:spPr>
          <a:xfrm>
            <a:off x="523900" y="1503927"/>
            <a:ext cx="10841400" cy="40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Cik Bella, a 30-year-old Sabahan lady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Working as a school clerk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Travelled to the Klang Valley with friends for a holiday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complained of shortness of breath while playing at the Sports Arena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Notably, she had lunch at a </a:t>
            </a:r>
            <a:r>
              <a:rPr lang="en-MY" sz="32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Kedai Ikan Bakar</a:t>
            </a: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earlier in the day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Her friend brought her to your Klinik Kesihatan at 4:30 pm</a:t>
            </a:r>
            <a:endParaRPr sz="20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3" name="Google Shape;373;p3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74" name="Google Shape;374;p3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75" name="Google Shape;375;p3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6" name="Google Shape;376;p3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Initial assessment 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7" name="Google Shape;377;p3"/>
          <p:cNvSpPr txBox="1"/>
          <p:nvPr/>
        </p:nvSpPr>
        <p:spPr>
          <a:xfrm>
            <a:off x="509832" y="1348840"/>
            <a:ext cx="10841400" cy="48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Patient is sitting forward, speaking in words.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Audible wheeze noted.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Afebrile.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BP: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121/80 mmHg (MAP 65 mmHg)</a:t>
            </a:r>
            <a:endParaRPr sz="2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122 beats per minute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RR: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35 breaths per minute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SpO₂: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91% on room air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Respiratory examination: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Reduced breath sounds bilaterally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Generalised rhonchi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systems: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Unremarkable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 Question 1</a:t>
            </a:r>
            <a:endParaRPr sz="4400" b="1">
              <a:solidFill>
                <a:srgbClr val="3F3F3F"/>
              </a:solidFill>
            </a:endParaRPr>
          </a:p>
        </p:txBody>
      </p:sp>
      <p:sp>
        <p:nvSpPr>
          <p:cNvPr id="383" name="Google Shape;383;p4"/>
          <p:cNvSpPr txBox="1"/>
          <p:nvPr/>
        </p:nvSpPr>
        <p:spPr>
          <a:xfrm>
            <a:off x="725659" y="1886194"/>
            <a:ext cx="11173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the most likely diagnosis?</a:t>
            </a:r>
            <a:endParaRPr sz="32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4" name="Google Shape;384;p4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85" name="Google Shape;385;p4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86" name="Google Shape;386;p4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387" name="Google Shape;387;p4"/>
          <p:cNvGraphicFramePr/>
          <p:nvPr/>
        </p:nvGraphicFramePr>
        <p:xfrm>
          <a:off x="904335" y="2711727"/>
          <a:ext cx="7772400" cy="2316520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117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Pneumothorax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Pneumonia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Acute exacerbation of asthma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Acute pulmonary embolism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 Answer 1</a:t>
            </a:r>
            <a:endParaRPr sz="4400" b="1">
              <a:solidFill>
                <a:srgbClr val="3F3F3F"/>
              </a:solidFill>
            </a:endParaRPr>
          </a:p>
        </p:txBody>
      </p:sp>
      <p:sp>
        <p:nvSpPr>
          <p:cNvPr id="393" name="Google Shape;393;p5"/>
          <p:cNvSpPr txBox="1"/>
          <p:nvPr/>
        </p:nvSpPr>
        <p:spPr>
          <a:xfrm>
            <a:off x="725659" y="1886194"/>
            <a:ext cx="11173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the most likely diagnosis?</a:t>
            </a:r>
            <a:endParaRPr sz="32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4" name="Google Shape;394;p5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95" name="Google Shape;395;p5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96" name="Google Shape;396;p5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397" name="Google Shape;397;p5"/>
          <p:cNvGraphicFramePr/>
          <p:nvPr/>
        </p:nvGraphicFramePr>
        <p:xfrm>
          <a:off x="725659" y="2669687"/>
          <a:ext cx="7772400" cy="2316520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1173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98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Pneumothorax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Pneumonia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Acute exacerbation of asthma</a:t>
                      </a:r>
                      <a:endParaRPr sz="3200" b="1" u="none" strike="noStrike" cap="non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Acute pulmonary embolism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6"/>
          <p:cNvSpPr txBox="1">
            <a:spLocks noGrp="1"/>
          </p:cNvSpPr>
          <p:nvPr>
            <p:ph type="body" idx="1"/>
          </p:nvPr>
        </p:nvSpPr>
        <p:spPr>
          <a:xfrm>
            <a:off x="-20665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 Answer 1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403" name="Google Shape;403;p6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04" name="Google Shape;404;p6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05" name="Google Shape;405;p6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6" name="Google Shape;406;p6"/>
          <p:cNvSpPr/>
          <p:nvPr/>
        </p:nvSpPr>
        <p:spPr>
          <a:xfrm>
            <a:off x="529883" y="1820317"/>
            <a:ext cx="10653932" cy="3539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Acute exacerbation of asthma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History is suggestive of smoke exposure, with symptoms worsening following physical activity.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However, in the absence of a pre-existing established diagnosis of asthma, further history is warranted.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Confirmatory testing should be arranged following discharge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7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 Question 2</a:t>
            </a:r>
            <a:endParaRPr sz="4400" b="1">
              <a:solidFill>
                <a:srgbClr val="3F3F3F"/>
              </a:solidFill>
            </a:endParaRPr>
          </a:p>
        </p:txBody>
      </p:sp>
      <p:sp>
        <p:nvSpPr>
          <p:cNvPr id="412" name="Google Shape;412;p7"/>
          <p:cNvSpPr txBox="1"/>
          <p:nvPr/>
        </p:nvSpPr>
        <p:spPr>
          <a:xfrm>
            <a:off x="344650" y="1886200"/>
            <a:ext cx="11746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would you grade the severity of asthma exacerbation?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13" name="Google Shape;413;p7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14" name="Google Shape;414;p7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15" name="Google Shape;415;p7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416" name="Google Shape;416;p7"/>
          <p:cNvGraphicFramePr/>
          <p:nvPr/>
        </p:nvGraphicFramePr>
        <p:xfrm>
          <a:off x="886265" y="2669687"/>
          <a:ext cx="7611775" cy="1737390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114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Mild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Moderate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Severe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8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 Answer 2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422" name="Google Shape;422;p8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23" name="Google Shape;423;p8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24" name="Google Shape;424;p8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25" name="Google Shape;425;p8"/>
          <p:cNvGrpSpPr/>
          <p:nvPr/>
        </p:nvGrpSpPr>
        <p:grpSpPr>
          <a:xfrm>
            <a:off x="1566041" y="3215145"/>
            <a:ext cx="9427780" cy="3354098"/>
            <a:chOff x="1242812" y="3215145"/>
            <a:chExt cx="7442877" cy="3354098"/>
          </a:xfrm>
        </p:grpSpPr>
        <p:pic>
          <p:nvPicPr>
            <p:cNvPr id="426" name="Google Shape;426;p8"/>
            <p:cNvPicPr preferRelativeResize="0"/>
            <p:nvPr/>
          </p:nvPicPr>
          <p:blipFill rotWithShape="1">
            <a:blip r:embed="rId4">
              <a:alphaModFix/>
            </a:blip>
            <a:srcRect r="21919"/>
            <a:stretch/>
          </p:blipFill>
          <p:spPr>
            <a:xfrm>
              <a:off x="1242812" y="3215145"/>
              <a:ext cx="7366616" cy="335409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  <p:sp>
          <p:nvSpPr>
            <p:cNvPr id="427" name="Google Shape;427;p8"/>
            <p:cNvSpPr/>
            <p:nvPr/>
          </p:nvSpPr>
          <p:spPr>
            <a:xfrm>
              <a:off x="4818389" y="3215150"/>
              <a:ext cx="3867300" cy="3319500"/>
            </a:xfrm>
            <a:prstGeom prst="roundRect">
              <a:avLst>
                <a:gd name="adj" fmla="val 16667"/>
              </a:avLst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28" name="Google Shape;428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87366" y="1329170"/>
            <a:ext cx="9701047" cy="172554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sp>
        <p:nvSpPr>
          <p:cNvPr id="429" name="Google Shape;429;p8"/>
          <p:cNvSpPr/>
          <p:nvPr/>
        </p:nvSpPr>
        <p:spPr>
          <a:xfrm>
            <a:off x="8705451" y="4178106"/>
            <a:ext cx="1776000" cy="4983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6df5e0d48a_5_0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20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 Answer 2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435" name="Google Shape;435;g36df5e0d48a_5_0"/>
          <p:cNvGrpSpPr/>
          <p:nvPr/>
        </p:nvGrpSpPr>
        <p:grpSpPr>
          <a:xfrm>
            <a:off x="8839200" y="114068"/>
            <a:ext cx="3352851" cy="694800"/>
            <a:chOff x="8730712" y="176901"/>
            <a:chExt cx="3352851" cy="694800"/>
          </a:xfrm>
        </p:grpSpPr>
        <p:pic>
          <p:nvPicPr>
            <p:cNvPr id="436" name="Google Shape;436;g36df5e0d48a_5_0"/>
            <p:cNvPicPr preferRelativeResize="0"/>
            <p:nvPr/>
          </p:nvPicPr>
          <p:blipFill rotWithShape="1">
            <a:blip r:embed="rId3">
              <a:alphaModFix/>
            </a:blip>
            <a:srcRect t="27493" r="-1224" b="11973"/>
            <a:stretch/>
          </p:blipFill>
          <p:spPr>
            <a:xfrm>
              <a:off x="8730712" y="176901"/>
              <a:ext cx="754200" cy="69480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37" name="Google Shape;437;g36df5e0d48a_5_0"/>
            <p:cNvSpPr txBox="1"/>
            <p:nvPr/>
          </p:nvSpPr>
          <p:spPr>
            <a:xfrm>
              <a:off x="9484963" y="201201"/>
              <a:ext cx="25986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438" name="Google Shape;438;g36df5e0d48a_5_0"/>
          <p:cNvGraphicFramePr/>
          <p:nvPr/>
        </p:nvGraphicFramePr>
        <p:xfrm>
          <a:off x="886265" y="2669687"/>
          <a:ext cx="7611775" cy="1737390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114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Mild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Moderate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Severe</a:t>
                      </a:r>
                      <a:endParaRPr sz="3200" b="1" u="none" strike="noStrike" cap="non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39" name="Google Shape;439;g36df5e0d48a_5_0"/>
          <p:cNvSpPr txBox="1"/>
          <p:nvPr/>
        </p:nvSpPr>
        <p:spPr>
          <a:xfrm>
            <a:off x="344650" y="1886200"/>
            <a:ext cx="11746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would you grade the severity of asthma exacerbation?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oogle Shape;132;p50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133" name="Google Shape;133;p50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34" name="Google Shape;134;p50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35" name="Google Shape;135;p50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continues..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50"/>
          <p:cNvSpPr txBox="1"/>
          <p:nvPr/>
        </p:nvSpPr>
        <p:spPr>
          <a:xfrm>
            <a:off x="368604" y="1608859"/>
            <a:ext cx="11454900" cy="3416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further questioning, he confirms:</a:t>
            </a:r>
            <a:endParaRPr dirty="0"/>
          </a:p>
          <a:p>
            <a:pPr marL="719138" marR="0" lvl="1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Daily daytime symptoms</a:t>
            </a:r>
            <a:endParaRPr dirty="0"/>
          </a:p>
          <a:p>
            <a:pPr marL="719138" marR="0" lvl="1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Activity limitation on certain days </a:t>
            </a:r>
            <a:endParaRPr dirty="0"/>
          </a:p>
          <a:p>
            <a:pPr marL="719138" marR="0" lvl="1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Night-time awakenings 1–2 times a month</a:t>
            </a:r>
            <a:endParaRPr dirty="0"/>
          </a:p>
          <a:p>
            <a:pPr marL="719138" marR="0" lvl="1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3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recent exacerbations,</a:t>
            </a:r>
            <a:r>
              <a:rPr lang="en-MY" sz="3000" dirty="0">
                <a:solidFill>
                  <a:schemeClr val="dk1"/>
                </a:solidFill>
              </a:rPr>
              <a:t> but he expresses some concern about his asthma control</a:t>
            </a:r>
            <a:endParaRPr sz="3000" dirty="0"/>
          </a:p>
          <a:p>
            <a:pPr marL="719138" marR="0" lvl="1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3000" dirty="0">
                <a:solidFill>
                  <a:schemeClr val="dk1"/>
                </a:solidFill>
              </a:rPr>
              <a:t>He has never been prescribed a controller medication</a:t>
            </a:r>
            <a:r>
              <a:rPr lang="en-MY" sz="3000" i="0" u="none" strike="noStrike" cap="none" dirty="0">
                <a:solidFill>
                  <a:schemeClr val="dk1"/>
                </a:solidFill>
              </a:rPr>
              <a:t>.</a:t>
            </a:r>
            <a:endParaRPr sz="3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9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Question 3</a:t>
            </a:r>
            <a:endParaRPr sz="4400" b="1">
              <a:solidFill>
                <a:srgbClr val="3F3F3F"/>
              </a:solidFill>
            </a:endParaRPr>
          </a:p>
        </p:txBody>
      </p:sp>
      <p:sp>
        <p:nvSpPr>
          <p:cNvPr id="445" name="Google Shape;445;p9"/>
          <p:cNvSpPr txBox="1"/>
          <p:nvPr/>
        </p:nvSpPr>
        <p:spPr>
          <a:xfrm>
            <a:off x="725659" y="1469678"/>
            <a:ext cx="11173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your immediate management?</a:t>
            </a:r>
            <a:endParaRPr sz="32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46" name="Google Shape;446;p9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47" name="Google Shape;447;p9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48" name="Google Shape;448;p9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449" name="Google Shape;449;p9"/>
          <p:cNvGraphicFramePr/>
          <p:nvPr/>
        </p:nvGraphicFramePr>
        <p:xfrm>
          <a:off x="1262172" y="2191088"/>
          <a:ext cx="6368425" cy="4145360"/>
        </p:xfrm>
        <a:graphic>
          <a:graphicData uri="http://schemas.openxmlformats.org/drawingml/2006/table">
            <a:tbl>
              <a:tblPr firstRow="1" bandRow="1">
                <a:noFill/>
                <a:tableStyleId>{CE7F1109-847F-4052-AB53-1361E27508D9}</a:tableStyleId>
              </a:tblPr>
              <a:tblGrid>
                <a:gridCol w="697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0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Intubate patient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hydrocortisone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magnesium sulphate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salbutamol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Nebulised ipratropium bromide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F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Nebulised salbutamol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G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Oxygen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Refer to hospital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0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b="1">
                <a:solidFill>
                  <a:schemeClr val="accent2"/>
                </a:solidFill>
              </a:rPr>
              <a:t>  </a:t>
            </a:r>
            <a:r>
              <a:rPr lang="en-MY" sz="4400" b="1">
                <a:solidFill>
                  <a:schemeClr val="accent2"/>
                </a:solidFill>
              </a:rPr>
              <a:t>Answer 3</a:t>
            </a:r>
            <a:endParaRPr b="1">
              <a:solidFill>
                <a:srgbClr val="3F3F3F"/>
              </a:solidFill>
            </a:endParaRPr>
          </a:p>
        </p:txBody>
      </p:sp>
      <p:sp>
        <p:nvSpPr>
          <p:cNvPr id="455" name="Google Shape;455;p10"/>
          <p:cNvSpPr txBox="1"/>
          <p:nvPr/>
        </p:nvSpPr>
        <p:spPr>
          <a:xfrm>
            <a:off x="778211" y="1319097"/>
            <a:ext cx="11173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your immediate management?</a:t>
            </a:r>
            <a:endParaRPr sz="3200" b="0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56" name="Google Shape;456;p10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57" name="Google Shape;457;p10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58" name="Google Shape;458;p10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459" name="Google Shape;459;p10"/>
          <p:cNvGraphicFramePr/>
          <p:nvPr/>
        </p:nvGraphicFramePr>
        <p:xfrm>
          <a:off x="852268" y="2054453"/>
          <a:ext cx="8291750" cy="4633040"/>
        </p:xfrm>
        <a:graphic>
          <a:graphicData uri="http://schemas.openxmlformats.org/drawingml/2006/table">
            <a:tbl>
              <a:tblPr firstRow="1" bandRow="1">
                <a:noFill/>
                <a:tableStyleId>{CE7F1109-847F-4052-AB53-1361E27508D9}</a:tableStyleId>
              </a:tblPr>
              <a:tblGrid>
                <a:gridCol w="90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83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Intubate patient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IV hydrocortisone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08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IV magnesium sulphate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salbutamol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Nebulised ipratopium bromide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F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Nebulised salbutamol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Oxygen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200"/>
                        <a:buFont typeface="Arial"/>
                        <a:buNone/>
                      </a:pPr>
                      <a:r>
                        <a:rPr lang="en-MY" sz="32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Refer to hospital</a:t>
                      </a:r>
                      <a:endParaRPr sz="32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11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Answer 3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465" name="Google Shape;465;p11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66" name="Google Shape;466;p11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67" name="Google Shape;467;p11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68" name="Google Shape;4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0413" y="1629179"/>
            <a:ext cx="7884137" cy="400436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pic>
        <p:nvPicPr>
          <p:cNvPr id="469" name="Google Shape;469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423727" y="49358"/>
            <a:ext cx="2991331" cy="67439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12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Answer 3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475" name="Google Shape;475;p12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76" name="Google Shape;476;p12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77" name="Google Shape;477;p12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8" name="Google Shape;478;p12"/>
          <p:cNvGrpSpPr/>
          <p:nvPr/>
        </p:nvGrpSpPr>
        <p:grpSpPr>
          <a:xfrm>
            <a:off x="1114097" y="1295351"/>
            <a:ext cx="9995337" cy="5302397"/>
            <a:chOff x="996610" y="1168741"/>
            <a:chExt cx="6520124" cy="4416133"/>
          </a:xfrm>
        </p:grpSpPr>
        <p:pic>
          <p:nvPicPr>
            <p:cNvPr id="479" name="Google Shape;479;p1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996610" y="1168741"/>
              <a:ext cx="6520124" cy="1310690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  <p:pic>
          <p:nvPicPr>
            <p:cNvPr id="480" name="Google Shape;480;p1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996610" y="2546889"/>
              <a:ext cx="6520124" cy="1616099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  <p:pic>
          <p:nvPicPr>
            <p:cNvPr id="481" name="Google Shape;481;p1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996610" y="4230446"/>
              <a:ext cx="6494592" cy="135442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13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Question 4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487" name="Google Shape;487;p13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88" name="Google Shape;488;p13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89" name="Google Shape;489;p13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0" name="Google Shape;490;p13"/>
          <p:cNvSpPr txBox="1"/>
          <p:nvPr/>
        </p:nvSpPr>
        <p:spPr>
          <a:xfrm>
            <a:off x="970160" y="2138129"/>
            <a:ext cx="8246165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hospital referral required for this patient?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4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Answer 4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496" name="Google Shape;496;p14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497" name="Google Shape;497;p14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498" name="Google Shape;498;p14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9" name="Google Shape;499;p14"/>
          <p:cNvSpPr/>
          <p:nvPr/>
        </p:nvSpPr>
        <p:spPr>
          <a:xfrm>
            <a:off x="3215259" y="1045127"/>
            <a:ext cx="676956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Yes - refer for admission.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0" name="Google Shape;500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8337" y="1866025"/>
            <a:ext cx="10131925" cy="363605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313"/>
              </a:srgbClr>
            </a:outerShdw>
          </a:effectLst>
        </p:spPr>
      </p:pic>
      <p:sp>
        <p:nvSpPr>
          <p:cNvPr id="501" name="Google Shape;501;p14"/>
          <p:cNvSpPr/>
          <p:nvPr/>
        </p:nvSpPr>
        <p:spPr>
          <a:xfrm>
            <a:off x="1206725" y="2076925"/>
            <a:ext cx="9844800" cy="6948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6" name="Google Shape;506;p15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07" name="Google Shape;507;p15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08" name="Google Shape;508;p15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9" name="Google Shape;509;p15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Patient’s progress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0" name="Google Shape;510;p15"/>
          <p:cNvSpPr txBox="1"/>
          <p:nvPr/>
        </p:nvSpPr>
        <p:spPr>
          <a:xfrm>
            <a:off x="503802" y="1193040"/>
            <a:ext cx="11528700" cy="48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Emergency Department Assessment: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Currently on the </a:t>
            </a: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5th round of 2.5mg nebulised salbutamol given every 20 minutes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General appearance: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Sitting up, appears tired and drowsy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Use of </a:t>
            </a: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accessory muscles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Vital signs: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Temperature: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36.6°C</a:t>
            </a:r>
            <a:endParaRPr sz="2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BP: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90/48 mmHg (MAP 60 mmHg)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138 beats per minute</a:t>
            </a:r>
            <a:endParaRPr sz="2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RR: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40 breaths per minute</a:t>
            </a:r>
            <a:endParaRPr sz="2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SpO₂: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90% on high-flow mask (HFM) with 15 L/min oxygen</a:t>
            </a:r>
            <a:endParaRPr sz="2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Respiratory examination:</a:t>
            </a:r>
            <a:r>
              <a:rPr lang="en-MY" sz="2600">
                <a:solidFill>
                  <a:schemeClr val="dk1"/>
                </a:solidFill>
              </a:rPr>
              <a:t> </a:t>
            </a:r>
            <a:r>
              <a:rPr lang="en-MY" sz="2600" i="0" u="none" strike="noStrike" cap="none">
                <a:solidFill>
                  <a:schemeClr val="dk1"/>
                </a:solidFill>
              </a:rPr>
              <a:t>Reduced air entry bilaterally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6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Question 5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516" name="Google Shape;516;p16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17" name="Google Shape;517;p16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18" name="Google Shape;518;p16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9" name="Google Shape;519;p16"/>
          <p:cNvSpPr/>
          <p:nvPr/>
        </p:nvSpPr>
        <p:spPr>
          <a:xfrm>
            <a:off x="518150" y="2020448"/>
            <a:ext cx="10998300" cy="401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Patient is breathless,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1">
                <a:solidFill>
                  <a:schemeClr val="dk1"/>
                </a:solidFill>
              </a:rPr>
              <a:t>Who would you ask if the patient cannot provide their history?</a:t>
            </a:r>
            <a:endParaRPr sz="3200" b="1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1">
                <a:solidFill>
                  <a:schemeClr val="dk1"/>
                </a:solidFill>
              </a:rPr>
              <a:t>What further history would you elicit?</a:t>
            </a:r>
            <a:endParaRPr sz="1400" b="1" i="0" u="none" strike="noStrike" cap="none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18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Answer 5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525" name="Google Shape;525;p18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26" name="Google Shape;526;p18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27" name="Google Shape;527;p18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8" name="Google Shape;528;p18"/>
          <p:cNvSpPr/>
          <p:nvPr/>
        </p:nvSpPr>
        <p:spPr>
          <a:xfrm>
            <a:off x="485714" y="1659305"/>
            <a:ext cx="11010710" cy="3970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</a:rPr>
              <a:t>Who would you ask if the patient cannot provide their history?</a:t>
            </a:r>
            <a:endParaRPr sz="3200" b="1">
              <a:solidFill>
                <a:schemeClr val="dk1"/>
              </a:solidFill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Obtain collateral history from accompanying family members or friends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Contact next of kin via phone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318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Review previous medical records, if available (e.g., Klinik Kesihatan notes or hospital records)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7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sz="4400" b="1">
                <a:solidFill>
                  <a:schemeClr val="accent2"/>
                </a:solidFill>
              </a:rPr>
              <a:t>  Answer 5</a:t>
            </a:r>
            <a:endParaRPr sz="4400" b="1">
              <a:solidFill>
                <a:srgbClr val="3F3F3F"/>
              </a:solidFill>
            </a:endParaRPr>
          </a:p>
        </p:txBody>
      </p:sp>
      <p:grpSp>
        <p:nvGrpSpPr>
          <p:cNvPr id="534" name="Google Shape;534;p17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35" name="Google Shape;535;p17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36" name="Google Shape;536;p17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7" name="Google Shape;537;p17"/>
          <p:cNvSpPr/>
          <p:nvPr/>
        </p:nvSpPr>
        <p:spPr>
          <a:xfrm>
            <a:off x="607666" y="1379071"/>
            <a:ext cx="11213888" cy="50782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</a:rPr>
              <a:t>What further history would you elicit?</a:t>
            </a:r>
            <a:endParaRPr sz="3200" b="1" i="0" u="none" strike="noStrike" cap="none">
              <a:solidFill>
                <a:schemeClr val="dk1"/>
              </a:solidFill>
            </a:endParaRP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Any history of asthma or similar respiratory episodes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Presence of any risk factors, including allergies, atopy (eczema, allergic rhinitis), or smoking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History of previous hospital admissions for breathing difficulties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Recent exposure to potential triggers (e.g., smoke, food, exercise)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7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Medication history, including use of inhalers or any known drug allergies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1" name="Google Shape;141;p51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142" name="Google Shape;142;p51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43" name="Google Shape;143;p51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4" name="Google Shape;144;p51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 Question 1</a:t>
            </a:r>
            <a:endParaRPr sz="4400" b="1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51"/>
          <p:cNvSpPr txBox="1"/>
          <p:nvPr/>
        </p:nvSpPr>
        <p:spPr>
          <a:xfrm>
            <a:off x="1020245" y="1713962"/>
            <a:ext cx="1145479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would you assess Mr. Azlan?</a:t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" name="Google Shape;542;p19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43" name="Google Shape;543;p19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44" name="Google Shape;544;p19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5" name="Google Shape;545;p19"/>
          <p:cNvSpPr txBox="1"/>
          <p:nvPr/>
        </p:nvSpPr>
        <p:spPr>
          <a:xfrm>
            <a:off x="399802" y="565980"/>
            <a:ext cx="8816524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Collateral history from family members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19"/>
          <p:cNvSpPr txBox="1"/>
          <p:nvPr/>
        </p:nvSpPr>
        <p:spPr>
          <a:xfrm>
            <a:off x="399801" y="2089950"/>
            <a:ext cx="110376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Patient is not known to have asthma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However, she has had multiple GP visits for nebulisation, especially following URTI or exposure to dust or smoke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was adopted at the age of 5 years old and has no known biological siblings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20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b="1">
                <a:solidFill>
                  <a:schemeClr val="accent2"/>
                </a:solidFill>
              </a:rPr>
              <a:t>  Question 6</a:t>
            </a:r>
            <a:endParaRPr b="1">
              <a:solidFill>
                <a:srgbClr val="3F3F3F"/>
              </a:solidFill>
            </a:endParaRPr>
          </a:p>
        </p:txBody>
      </p:sp>
      <p:grpSp>
        <p:nvGrpSpPr>
          <p:cNvPr id="552" name="Google Shape;552;p20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53" name="Google Shape;553;p20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54" name="Google Shape;554;p20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5" name="Google Shape;555;p20"/>
          <p:cNvSpPr/>
          <p:nvPr/>
        </p:nvSpPr>
        <p:spPr>
          <a:xfrm>
            <a:off x="551425" y="1753150"/>
            <a:ext cx="113958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would you </a:t>
            </a:r>
            <a:r>
              <a:rPr lang="en-MY" sz="3200" b="1" i="0" u="none" strike="noStrike" cap="none">
                <a:solidFill>
                  <a:schemeClr val="dk1"/>
                </a:solidFill>
              </a:rPr>
              <a:t>grade the severity</a:t>
            </a: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exacerbation now?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56" name="Google Shape;556;p20"/>
          <p:cNvGraphicFramePr/>
          <p:nvPr/>
        </p:nvGraphicFramePr>
        <p:xfrm>
          <a:off x="711591" y="2651760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114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Moderate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Severe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Life-threatening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1" name="Google Shape;561;g375b04915fc_0_73"/>
          <p:cNvGrpSpPr/>
          <p:nvPr/>
        </p:nvGrpSpPr>
        <p:grpSpPr>
          <a:xfrm>
            <a:off x="8839200" y="114068"/>
            <a:ext cx="3352851" cy="694800"/>
            <a:chOff x="8730712" y="176901"/>
            <a:chExt cx="3352851" cy="694800"/>
          </a:xfrm>
        </p:grpSpPr>
        <p:pic>
          <p:nvPicPr>
            <p:cNvPr id="562" name="Google Shape;562;g375b04915fc_0_73"/>
            <p:cNvPicPr preferRelativeResize="0"/>
            <p:nvPr/>
          </p:nvPicPr>
          <p:blipFill rotWithShape="1">
            <a:blip r:embed="rId3">
              <a:alphaModFix/>
            </a:blip>
            <a:srcRect t="27487" r="-1224" b="11979"/>
            <a:stretch/>
          </p:blipFill>
          <p:spPr>
            <a:xfrm>
              <a:off x="8730712" y="176901"/>
              <a:ext cx="754200" cy="69480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63" name="Google Shape;563;g375b04915fc_0_73"/>
            <p:cNvSpPr txBox="1"/>
            <p:nvPr/>
          </p:nvSpPr>
          <p:spPr>
            <a:xfrm>
              <a:off x="9484963" y="201201"/>
              <a:ext cx="25986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4" name="Google Shape;564;g375b04915fc_0_73"/>
          <p:cNvSpPr txBox="1"/>
          <p:nvPr/>
        </p:nvSpPr>
        <p:spPr>
          <a:xfrm>
            <a:off x="0" y="424955"/>
            <a:ext cx="121920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Patient’s progress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g375b04915fc_0_73"/>
          <p:cNvSpPr txBox="1"/>
          <p:nvPr/>
        </p:nvSpPr>
        <p:spPr>
          <a:xfrm>
            <a:off x="503802" y="1193040"/>
            <a:ext cx="11528700" cy="48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Emergency Department Assessment: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Currently on the </a:t>
            </a: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5th round of 2.5mg nebulised salbutamol given every 20 minutes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General appearance: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Sitting up, appears tired and drowsy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Use of </a:t>
            </a: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accessory muscles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Vital signs: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Temperature: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36.6°C</a:t>
            </a:r>
            <a:endParaRPr sz="2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BP: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90/48 mmHg (MAP 60 mmHg)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138 beats per minute</a:t>
            </a:r>
            <a:endParaRPr sz="2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RR: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40 breaths per minute</a:t>
            </a:r>
            <a:endParaRPr sz="2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SpO₂: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90% on high-flow mask (HFM) with 15 L/min oxygen</a:t>
            </a:r>
            <a:endParaRPr sz="2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Arial"/>
              <a:buNone/>
            </a:pPr>
            <a:r>
              <a:rPr lang="en-MY" sz="2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Respiratory examination:</a:t>
            </a:r>
            <a:r>
              <a:rPr lang="en-MY" sz="2600">
                <a:solidFill>
                  <a:schemeClr val="dk1"/>
                </a:solidFill>
              </a:rPr>
              <a:t> </a:t>
            </a:r>
            <a:r>
              <a:rPr lang="en-MY" sz="2600" i="0" u="none" strike="noStrike" cap="none">
                <a:solidFill>
                  <a:schemeClr val="dk1"/>
                </a:solidFill>
              </a:rPr>
              <a:t>Reduced air entry bilaterally</a:t>
            </a:r>
            <a:endParaRPr sz="2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21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b="1">
                <a:solidFill>
                  <a:schemeClr val="accent2"/>
                </a:solidFill>
              </a:rPr>
              <a:t>  Answer 6</a:t>
            </a:r>
            <a:endParaRPr b="1">
              <a:solidFill>
                <a:srgbClr val="3F3F3F"/>
              </a:solidFill>
            </a:endParaRPr>
          </a:p>
        </p:txBody>
      </p:sp>
      <p:grpSp>
        <p:nvGrpSpPr>
          <p:cNvPr id="571" name="Google Shape;571;p21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72" name="Google Shape;572;p21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73" name="Google Shape;573;p21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74" name="Google Shape;574;p21"/>
          <p:cNvSpPr/>
          <p:nvPr/>
        </p:nvSpPr>
        <p:spPr>
          <a:xfrm>
            <a:off x="551432" y="1753159"/>
            <a:ext cx="1086387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Acute exacerbation of asthma with life-threatening features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75" name="Google Shape;575;p21"/>
          <p:cNvGraphicFramePr/>
          <p:nvPr/>
        </p:nvGraphicFramePr>
        <p:xfrm>
          <a:off x="664787" y="265174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114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Moderate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Severe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Life-threatening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22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b="1">
                <a:solidFill>
                  <a:schemeClr val="accent2"/>
                </a:solidFill>
              </a:rPr>
              <a:t>  Question 7</a:t>
            </a:r>
            <a:endParaRPr b="1">
              <a:solidFill>
                <a:srgbClr val="3F3F3F"/>
              </a:solidFill>
            </a:endParaRPr>
          </a:p>
        </p:txBody>
      </p:sp>
      <p:grpSp>
        <p:nvGrpSpPr>
          <p:cNvPr id="581" name="Google Shape;581;p22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82" name="Google Shape;582;p22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83" name="Google Shape;583;p22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4" name="Google Shape;584;p22"/>
          <p:cNvSpPr/>
          <p:nvPr/>
        </p:nvSpPr>
        <p:spPr>
          <a:xfrm>
            <a:off x="551423" y="1753150"/>
            <a:ext cx="104517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the features of life-threatening asthma?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23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b="1">
                <a:solidFill>
                  <a:schemeClr val="accent2"/>
                </a:solidFill>
              </a:rPr>
              <a:t>  Answer 7</a:t>
            </a:r>
            <a:endParaRPr b="1">
              <a:solidFill>
                <a:srgbClr val="3F3F3F"/>
              </a:solidFill>
            </a:endParaRPr>
          </a:p>
        </p:txBody>
      </p:sp>
      <p:grpSp>
        <p:nvGrpSpPr>
          <p:cNvPr id="590" name="Google Shape;590;p23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91" name="Google Shape;591;p23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92" name="Google Shape;592;p23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3" name="Google Shape;593;p23"/>
          <p:cNvGrpSpPr/>
          <p:nvPr/>
        </p:nvGrpSpPr>
        <p:grpSpPr>
          <a:xfrm>
            <a:off x="178676" y="1576552"/>
            <a:ext cx="11803117" cy="4803227"/>
            <a:chOff x="623833" y="1702191"/>
            <a:chExt cx="10701858" cy="4023360"/>
          </a:xfrm>
        </p:grpSpPr>
        <p:pic>
          <p:nvPicPr>
            <p:cNvPr id="594" name="Google Shape;594;p2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23833" y="1808374"/>
              <a:ext cx="10701858" cy="3804635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  <p:sp>
          <p:nvSpPr>
            <p:cNvPr id="595" name="Google Shape;595;p23"/>
            <p:cNvSpPr/>
            <p:nvPr/>
          </p:nvSpPr>
          <p:spPr>
            <a:xfrm>
              <a:off x="8947052" y="1702191"/>
              <a:ext cx="2349305" cy="4023360"/>
            </a:xfrm>
            <a:prstGeom prst="roundRect">
              <a:avLst>
                <a:gd name="adj" fmla="val 16667"/>
              </a:avLst>
            </a:prstGeom>
            <a:noFill/>
            <a:ln w="25400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4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b="1">
                <a:solidFill>
                  <a:schemeClr val="accent2"/>
                </a:solidFill>
              </a:rPr>
              <a:t>  Question 8</a:t>
            </a:r>
            <a:endParaRPr b="1">
              <a:solidFill>
                <a:srgbClr val="3F3F3F"/>
              </a:solidFill>
            </a:endParaRPr>
          </a:p>
        </p:txBody>
      </p:sp>
      <p:grpSp>
        <p:nvGrpSpPr>
          <p:cNvPr id="601" name="Google Shape;601;p24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602" name="Google Shape;602;p24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603" name="Google Shape;603;p24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04" name="Google Shape;604;p24"/>
          <p:cNvSpPr/>
          <p:nvPr/>
        </p:nvSpPr>
        <p:spPr>
          <a:xfrm>
            <a:off x="509224" y="1431025"/>
            <a:ext cx="9589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your </a:t>
            </a:r>
            <a:r>
              <a:rPr lang="en-MY" sz="3200" b="1" i="0" u="none" strike="noStrike" cap="none">
                <a:solidFill>
                  <a:schemeClr val="dk1"/>
                </a:solidFill>
              </a:rPr>
              <a:t>next management</a:t>
            </a: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plans now?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05" name="Google Shape;605;p24"/>
          <p:cNvGraphicFramePr/>
          <p:nvPr/>
        </p:nvGraphicFramePr>
        <p:xfrm>
          <a:off x="792439" y="2150649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{CE7F1109-847F-4052-AB53-1361E27508D9}</a:tableStyleId>
              </a:tblPr>
              <a:tblGrid>
                <a:gridCol w="72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0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Continue nebulised salbutamol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Endotracheal intubation</a:t>
                      </a:r>
                      <a:endParaRPr sz="2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aminophylline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hydrocortisone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magnesium sulphate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F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salbutamol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G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Non-invasive ventilation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High Flow Nasal Cannula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25"/>
          <p:cNvSpPr txBox="1">
            <a:spLocks noGrp="1"/>
          </p:cNvSpPr>
          <p:nvPr>
            <p:ph type="body" idx="1"/>
          </p:nvPr>
        </p:nvSpPr>
        <p:spPr>
          <a:xfrm>
            <a:off x="18300" y="400656"/>
            <a:ext cx="1219199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None/>
            </a:pPr>
            <a:r>
              <a:rPr lang="en-MY" b="1">
                <a:solidFill>
                  <a:schemeClr val="accent2"/>
                </a:solidFill>
              </a:rPr>
              <a:t>  Answer 8</a:t>
            </a:r>
            <a:endParaRPr b="1">
              <a:solidFill>
                <a:srgbClr val="3F3F3F"/>
              </a:solidFill>
            </a:endParaRPr>
          </a:p>
        </p:txBody>
      </p:sp>
      <p:grpSp>
        <p:nvGrpSpPr>
          <p:cNvPr id="611" name="Google Shape;611;p25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612" name="Google Shape;612;p25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613" name="Google Shape;613;p25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614" name="Google Shape;614;p25"/>
          <p:cNvGraphicFramePr/>
          <p:nvPr/>
        </p:nvGraphicFramePr>
        <p:xfrm>
          <a:off x="781929" y="2045546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{CE7F1109-847F-4052-AB53-1361E27508D9}</a:tableStyleId>
              </a:tblPr>
              <a:tblGrid>
                <a:gridCol w="931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0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Continue nebulised salbutamol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Endotracheal intubation</a:t>
                      </a:r>
                      <a:endParaRPr sz="2800" b="1" u="none" strike="noStrike" cap="non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aminophylline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IV hydrocortisone (if not given earlier)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b="1" u="none" strike="noStrike" cap="non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IV magnesium sulphate (if not given earlier)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F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IV salbutamol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G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Non-invasive ventilation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7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MY" sz="2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High Flow Nasal Cannula</a:t>
                      </a:r>
                      <a:endParaRPr sz="14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15" name="Google Shape;615;p25"/>
          <p:cNvSpPr/>
          <p:nvPr/>
        </p:nvSpPr>
        <p:spPr>
          <a:xfrm>
            <a:off x="509224" y="1431025"/>
            <a:ext cx="95892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MY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your next management plans now?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0" name="Google Shape;620;p26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621" name="Google Shape;621;p26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622" name="Google Shape;622;p26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23" name="Google Shape;623;p26"/>
          <p:cNvSpPr txBox="1"/>
          <p:nvPr/>
        </p:nvSpPr>
        <p:spPr>
          <a:xfrm>
            <a:off x="0" y="675869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Further management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4" name="Google Shape;624;p26"/>
          <p:cNvSpPr txBox="1"/>
          <p:nvPr/>
        </p:nvSpPr>
        <p:spPr>
          <a:xfrm>
            <a:off x="492368" y="1827484"/>
            <a:ext cx="10841502" cy="3108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Continuous monitoring: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SpO₂ and vital signs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Arterial Blood Gas (ABG):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Obtain and monitor trends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Chest X-ray (CXR):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rule out pneumothorax or consolidation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Referral: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Urgent referral to critical care for further management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9" name="Google Shape;629;p27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630" name="Google Shape;630;p27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631" name="Google Shape;631;p27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2" name="Google Shape;632;p27"/>
          <p:cNvSpPr txBox="1"/>
          <p:nvPr/>
        </p:nvSpPr>
        <p:spPr>
          <a:xfrm>
            <a:off x="0" y="675869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</a:pPr>
            <a:r>
              <a:rPr lang="en-MY" sz="40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Referral for critical care</a:t>
            </a:r>
            <a:endParaRPr sz="40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3" name="Google Shape;633;p27"/>
          <p:cNvGrpSpPr/>
          <p:nvPr/>
        </p:nvGrpSpPr>
        <p:grpSpPr>
          <a:xfrm>
            <a:off x="1912883" y="1443954"/>
            <a:ext cx="9396248" cy="4914993"/>
            <a:chOff x="3045219" y="2486250"/>
            <a:chExt cx="5815181" cy="4024745"/>
          </a:xfrm>
        </p:grpSpPr>
        <p:pic>
          <p:nvPicPr>
            <p:cNvPr id="634" name="Google Shape;634;p2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045219" y="3976173"/>
              <a:ext cx="5815181" cy="2534822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  <p:pic>
          <p:nvPicPr>
            <p:cNvPr id="635" name="Google Shape;635;p2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045219" y="2486250"/>
              <a:ext cx="5807383" cy="1419583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313"/>
                </a:srgbClr>
              </a:outerShdw>
            </a:effectLst>
          </p:spPr>
        </p:pic>
      </p:grpSp>
      <p:sp>
        <p:nvSpPr>
          <p:cNvPr id="636" name="Google Shape;636;p27"/>
          <p:cNvSpPr/>
          <p:nvPr/>
        </p:nvSpPr>
        <p:spPr>
          <a:xfrm>
            <a:off x="2037500" y="3942750"/>
            <a:ext cx="9181500" cy="6093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37" name="Google Shape;637;p27"/>
          <p:cNvSpPr/>
          <p:nvPr/>
        </p:nvSpPr>
        <p:spPr>
          <a:xfrm>
            <a:off x="2037600" y="2162550"/>
            <a:ext cx="9181500" cy="6093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" name="Google Shape;150;p52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151" name="Google Shape;151;p52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52" name="Google Shape;152;p52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53" name="Google Shape;153;p52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FFC000"/>
                </a:solidFill>
                <a:latin typeface="Arial"/>
                <a:ea typeface="Arial"/>
                <a:cs typeface="Arial"/>
                <a:sym typeface="Arial"/>
              </a:rPr>
              <a:t>  Answer 1</a:t>
            </a:r>
            <a:endParaRPr sz="4400" b="1" i="0" u="none" strike="noStrike" cap="non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52"/>
          <p:cNvSpPr txBox="1"/>
          <p:nvPr/>
        </p:nvSpPr>
        <p:spPr>
          <a:xfrm>
            <a:off x="368604" y="1479627"/>
            <a:ext cx="1145479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Asthma assessment</a:t>
            </a:r>
            <a:endParaRPr/>
          </a:p>
        </p:txBody>
      </p:sp>
      <p:grpSp>
        <p:nvGrpSpPr>
          <p:cNvPr id="155" name="Google Shape;155;p52"/>
          <p:cNvGrpSpPr/>
          <p:nvPr/>
        </p:nvGrpSpPr>
        <p:grpSpPr>
          <a:xfrm>
            <a:off x="929391" y="2180457"/>
            <a:ext cx="10053919" cy="3903334"/>
            <a:chOff x="0" y="54540"/>
            <a:chExt cx="10053919" cy="3903334"/>
          </a:xfrm>
        </p:grpSpPr>
        <p:sp>
          <p:nvSpPr>
            <p:cNvPr id="156" name="Google Shape;156;p52"/>
            <p:cNvSpPr/>
            <p:nvPr/>
          </p:nvSpPr>
          <p:spPr>
            <a:xfrm>
              <a:off x="0" y="882362"/>
              <a:ext cx="10053919" cy="6300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2FAEB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52"/>
            <p:cNvSpPr/>
            <p:nvPr/>
          </p:nvSpPr>
          <p:spPr>
            <a:xfrm>
              <a:off x="495823" y="54540"/>
              <a:ext cx="9555216" cy="1196821"/>
            </a:xfrm>
            <a:prstGeom prst="roundRect">
              <a:avLst>
                <a:gd name="adj" fmla="val 16667"/>
              </a:avLst>
            </a:prstGeom>
            <a:solidFill>
              <a:srgbClr val="2FAEB8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52"/>
            <p:cNvSpPr txBox="1"/>
            <p:nvPr/>
          </p:nvSpPr>
          <p:spPr>
            <a:xfrm>
              <a:off x="554247" y="112964"/>
              <a:ext cx="9438368" cy="10799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000" tIns="0" rIns="266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MY" sz="25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Assessment of asthma control (Validated Tools) – Asthma Control Test (ACT), GINA or RCP symptoms assessment </a:t>
              </a:r>
              <a:endParaRPr/>
            </a:p>
          </p:txBody>
        </p:sp>
        <p:sp>
          <p:nvSpPr>
            <p:cNvPr id="159" name="Google Shape;159;p52"/>
            <p:cNvSpPr/>
            <p:nvPr/>
          </p:nvSpPr>
          <p:spPr>
            <a:xfrm>
              <a:off x="0" y="2016362"/>
              <a:ext cx="10053919" cy="6300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37D31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52"/>
            <p:cNvSpPr/>
            <p:nvPr/>
          </p:nvSpPr>
          <p:spPr>
            <a:xfrm>
              <a:off x="502695" y="1647362"/>
              <a:ext cx="7037743" cy="738000"/>
            </a:xfrm>
            <a:prstGeom prst="roundRect">
              <a:avLst>
                <a:gd name="adj" fmla="val 16667"/>
              </a:avLst>
            </a:prstGeom>
            <a:solidFill>
              <a:srgbClr val="37D31F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52"/>
            <p:cNvSpPr txBox="1"/>
            <p:nvPr/>
          </p:nvSpPr>
          <p:spPr>
            <a:xfrm>
              <a:off x="538721" y="1683388"/>
              <a:ext cx="6965691" cy="6659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000" tIns="0" rIns="266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MY" sz="25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Identify future exacerbation risk factors</a:t>
              </a:r>
              <a:endParaRPr/>
            </a:p>
          </p:txBody>
        </p:sp>
        <p:sp>
          <p:nvSpPr>
            <p:cNvPr id="162" name="Google Shape;162;p52"/>
            <p:cNvSpPr/>
            <p:nvPr/>
          </p:nvSpPr>
          <p:spPr>
            <a:xfrm>
              <a:off x="0" y="3327874"/>
              <a:ext cx="10053919" cy="630000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F0A30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52"/>
            <p:cNvSpPr/>
            <p:nvPr/>
          </p:nvSpPr>
          <p:spPr>
            <a:xfrm>
              <a:off x="478641" y="2781362"/>
              <a:ext cx="9572813" cy="915511"/>
            </a:xfrm>
            <a:prstGeom prst="roundRect">
              <a:avLst>
                <a:gd name="adj" fmla="val 16667"/>
              </a:avLst>
            </a:prstGeom>
            <a:solidFill>
              <a:srgbClr val="F0A30B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52"/>
            <p:cNvSpPr txBox="1"/>
            <p:nvPr/>
          </p:nvSpPr>
          <p:spPr>
            <a:xfrm>
              <a:off x="523333" y="2826054"/>
              <a:ext cx="9483429" cy="8261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66000" tIns="0" rIns="26600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MY" sz="25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Check treatment related issues – adherence, inhaler technique, side-effects </a:t>
              </a:r>
              <a:endParaRPr/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28"/>
          <p:cNvSpPr txBox="1">
            <a:spLocks noGrp="1"/>
          </p:cNvSpPr>
          <p:nvPr>
            <p:ph type="body" idx="1"/>
          </p:nvPr>
        </p:nvSpPr>
        <p:spPr>
          <a:xfrm>
            <a:off x="-2798" y="205978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None/>
            </a:pPr>
            <a:r>
              <a:rPr lang="en-MY" b="1"/>
              <a:t>Thank You!!</a:t>
            </a:r>
            <a:endParaRPr b="1"/>
          </a:p>
        </p:txBody>
      </p:sp>
      <p:sp>
        <p:nvSpPr>
          <p:cNvPr id="643" name="Google Shape;643;p28"/>
          <p:cNvSpPr txBox="1"/>
          <p:nvPr/>
        </p:nvSpPr>
        <p:spPr>
          <a:xfrm>
            <a:off x="4052119" y="5367156"/>
            <a:ext cx="4123924" cy="37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A40D"/>
              </a:buClr>
              <a:buSzPts val="1867"/>
              <a:buFont typeface="Arial"/>
              <a:buNone/>
            </a:pPr>
            <a:r>
              <a:rPr lang="en-MY" sz="1867" b="1" i="0" u="none" strike="noStrike" cap="none">
                <a:solidFill>
                  <a:srgbClr val="F2A40D"/>
                </a:solidFill>
                <a:latin typeface="Arial"/>
                <a:ea typeface="Arial"/>
                <a:cs typeface="Arial"/>
                <a:sym typeface="Arial"/>
              </a:rPr>
              <a:t>Training of Core Trainers on CPG</a:t>
            </a:r>
            <a:endParaRPr sz="1867" b="1" i="0" u="none" strike="noStrike" cap="none">
              <a:solidFill>
                <a:srgbClr val="F2A4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4" name="Google Shape;644;p28"/>
          <p:cNvSpPr txBox="1"/>
          <p:nvPr/>
        </p:nvSpPr>
        <p:spPr>
          <a:xfrm>
            <a:off x="3729023" y="5634797"/>
            <a:ext cx="4728358" cy="66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67"/>
              <a:buFont typeface="Arial"/>
              <a:buNone/>
            </a:pPr>
            <a:r>
              <a:rPr lang="en-MY" sz="1867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Management of Asthma in Adults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67"/>
              <a:buFont typeface="Arial"/>
              <a:buNone/>
            </a:pPr>
            <a:r>
              <a:rPr lang="en-MY" sz="1867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(Second Edition)</a:t>
            </a:r>
            <a:endParaRPr sz="1867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5" name="Google Shape;645;p28"/>
          <p:cNvPicPr preferRelativeResize="0"/>
          <p:nvPr/>
        </p:nvPicPr>
        <p:blipFill rotWithShape="1">
          <a:blip r:embed="rId3">
            <a:alphaModFix/>
          </a:blip>
          <a:srcRect l="5915" t="29530" r="7278" b="14732"/>
          <a:stretch/>
        </p:blipFill>
        <p:spPr>
          <a:xfrm>
            <a:off x="5470902" y="3874576"/>
            <a:ext cx="1286359" cy="130958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oogle Shape;169;p53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170" name="Google Shape;170;p53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71" name="Google Shape;171;p53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72" name="Google Shape;172;p53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continues..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3"/>
          <p:cNvSpPr txBox="1"/>
          <p:nvPr/>
        </p:nvSpPr>
        <p:spPr>
          <a:xfrm>
            <a:off x="368604" y="1608859"/>
            <a:ext cx="11454792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GINA assessment of asthma control:</a:t>
            </a:r>
            <a:endParaRPr/>
          </a:p>
        </p:txBody>
      </p:sp>
      <p:graphicFrame>
        <p:nvGraphicFramePr>
          <p:cNvPr id="174" name="Google Shape;174;p53"/>
          <p:cNvGraphicFramePr/>
          <p:nvPr/>
        </p:nvGraphicFramePr>
        <p:xfrm>
          <a:off x="496716" y="2578635"/>
          <a:ext cx="11198550" cy="3148325"/>
        </p:xfrm>
        <a:graphic>
          <a:graphicData uri="http://schemas.openxmlformats.org/drawingml/2006/table">
            <a:tbl>
              <a:tblPr firstRow="1" bandRow="1">
                <a:noFill/>
                <a:tableStyleId>{621CD69E-3F7A-485F-A5E7-7BE198A6DD1F}</a:tableStyleId>
              </a:tblPr>
              <a:tblGrid>
                <a:gridCol w="3551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3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66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6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66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In the </a:t>
                      </a:r>
                      <a:r>
                        <a:rPr lang="en-MY" sz="1800" b="1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past FOUR weeks</a:t>
                      </a: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, has the patient had: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Yes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Well Controlled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Partly Controlled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Uncontrolled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Daytime asthma symptoms more than twice / week?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None of these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9FF66">
                        <a:alpha val="2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1-2 of these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>
                        <a:alpha val="20000"/>
                      </a:srgb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3-4 of these</a:t>
                      </a:r>
                      <a:endParaRPr/>
                    </a:p>
                  </a:txBody>
                  <a:tcPr marL="91450" marR="91450" marT="45725" marB="45725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2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Any night waking due to asthma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SABA reliever for symptoms more than twice / week?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1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800" u="none" strike="noStrike" cap="none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Any activity limitation due to asthma</a:t>
                      </a:r>
                      <a:endParaRPr/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75" name="Google Shape;175;p53"/>
          <p:cNvGrpSpPr/>
          <p:nvPr/>
        </p:nvGrpSpPr>
        <p:grpSpPr>
          <a:xfrm>
            <a:off x="4271565" y="3362669"/>
            <a:ext cx="602134" cy="2261250"/>
            <a:chOff x="4271565" y="3362669"/>
            <a:chExt cx="602134" cy="2261250"/>
          </a:xfrm>
        </p:grpSpPr>
        <p:pic>
          <p:nvPicPr>
            <p:cNvPr id="176" name="Google Shape;176;p53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65" y="4447479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53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65" y="3362669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53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65" y="3928416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53" descr="Checkmark with solid fill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271573" y="5035702"/>
              <a:ext cx="602126" cy="588217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" name="Google Shape;184;g375b04915fc_0_23"/>
          <p:cNvGrpSpPr/>
          <p:nvPr/>
        </p:nvGrpSpPr>
        <p:grpSpPr>
          <a:xfrm>
            <a:off x="8839200" y="114068"/>
            <a:ext cx="3352851" cy="694800"/>
            <a:chOff x="8730712" y="176901"/>
            <a:chExt cx="3352851" cy="694800"/>
          </a:xfrm>
        </p:grpSpPr>
        <p:pic>
          <p:nvPicPr>
            <p:cNvPr id="185" name="Google Shape;185;g375b04915fc_0_23"/>
            <p:cNvPicPr preferRelativeResize="0"/>
            <p:nvPr/>
          </p:nvPicPr>
          <p:blipFill rotWithShape="1">
            <a:blip r:embed="rId3">
              <a:alphaModFix/>
            </a:blip>
            <a:srcRect t="27487" r="-1224" b="11979"/>
            <a:stretch/>
          </p:blipFill>
          <p:spPr>
            <a:xfrm>
              <a:off x="8730712" y="176901"/>
              <a:ext cx="754200" cy="69480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86" name="Google Shape;186;g375b04915fc_0_23"/>
            <p:cNvSpPr txBox="1"/>
            <p:nvPr/>
          </p:nvSpPr>
          <p:spPr>
            <a:xfrm>
              <a:off x="9484963" y="201201"/>
              <a:ext cx="25986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7" name="Google Shape;187;g375b04915fc_0_23"/>
          <p:cNvSpPr txBox="1"/>
          <p:nvPr/>
        </p:nvSpPr>
        <p:spPr>
          <a:xfrm>
            <a:off x="420415" y="1679084"/>
            <a:ext cx="43713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Char char="•"/>
            </a:pPr>
            <a:r>
              <a:rPr lang="en-MY"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ACT score = </a:t>
            </a:r>
            <a:r>
              <a:rPr lang="en-MY" sz="3200" b="1"/>
              <a:t>15</a:t>
            </a:r>
            <a:endParaRPr b="1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Char char="•"/>
            </a:pPr>
            <a:r>
              <a:rPr lang="en-MY" sz="3200" b="1"/>
              <a:t>Very poorly </a:t>
            </a:r>
            <a:r>
              <a:rPr lang="en-MY" sz="3200" b="1" i="0" u="none" strike="noStrike" cap="none">
                <a:solidFill>
                  <a:srgbClr val="000000"/>
                </a:solidFill>
              </a:rPr>
              <a:t>controlled</a:t>
            </a:r>
            <a:endParaRPr b="1"/>
          </a:p>
        </p:txBody>
      </p:sp>
      <p:grpSp>
        <p:nvGrpSpPr>
          <p:cNvPr id="188" name="Google Shape;188;g375b04915fc_0_23"/>
          <p:cNvGrpSpPr/>
          <p:nvPr/>
        </p:nvGrpSpPr>
        <p:grpSpPr>
          <a:xfrm>
            <a:off x="4119282" y="138250"/>
            <a:ext cx="7783392" cy="6581504"/>
            <a:chOff x="714948" y="1063912"/>
            <a:chExt cx="5790783" cy="5794087"/>
          </a:xfrm>
        </p:grpSpPr>
        <p:pic>
          <p:nvPicPr>
            <p:cNvPr id="189" name="Google Shape;189;g375b04915fc_0_23"/>
            <p:cNvPicPr preferRelativeResize="0"/>
            <p:nvPr/>
          </p:nvPicPr>
          <p:blipFill rotWithShape="1">
            <a:blip r:embed="rId4">
              <a:alphaModFix/>
            </a:blip>
            <a:srcRect l="12222" t="9182" r="12048" b="41636"/>
            <a:stretch/>
          </p:blipFill>
          <p:spPr>
            <a:xfrm>
              <a:off x="714948" y="1063912"/>
              <a:ext cx="5790783" cy="57940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" name="Google Shape;190;g375b04915fc_0_23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569458" y="2657317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" name="Google Shape;191;g375b04915fc_0_23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511705" y="4443545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" name="Google Shape;192;g375b04915fc_0_23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532968" y="5350897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" name="Google Shape;193;g375b04915fc_0_23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608522" y="6079388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" name="Google Shape;194;g375b04915fc_0_23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532964" y="3428257"/>
              <a:ext cx="374211" cy="3742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5" name="Google Shape;195;g375b04915fc_0_23"/>
            <p:cNvSpPr/>
            <p:nvPr/>
          </p:nvSpPr>
          <p:spPr>
            <a:xfrm>
              <a:off x="5845688" y="6502452"/>
              <a:ext cx="383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b="1"/>
                <a:t>15</a:t>
              </a:r>
              <a:endParaRPr/>
            </a:p>
          </p:txBody>
        </p:sp>
      </p:grpSp>
      <p:graphicFrame>
        <p:nvGraphicFramePr>
          <p:cNvPr id="196" name="Google Shape;196;g375b04915fc_0_23"/>
          <p:cNvGraphicFramePr/>
          <p:nvPr/>
        </p:nvGraphicFramePr>
        <p:xfrm>
          <a:off x="203109" y="3680725"/>
          <a:ext cx="3814450" cy="1158280"/>
        </p:xfrm>
        <a:graphic>
          <a:graphicData uri="http://schemas.openxmlformats.org/drawingml/2006/table">
            <a:tbl>
              <a:tblPr firstRow="1" bandRow="1">
                <a:noFill/>
                <a:tableStyleId>{E17C8048-C0A6-4454-89AB-E5C5AE5AF83A}</a:tableStyleId>
              </a:tblPr>
              <a:tblGrid>
                <a:gridCol w="1907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7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ACT Score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Asthma Control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20 - 25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Well-controlled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16 - 19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Not well controlled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4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5 - 15</a:t>
                      </a:r>
                      <a:endParaRPr sz="1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MY" sz="1300"/>
                        <a:t>Very poorly controlled</a:t>
                      </a:r>
                      <a:endParaRPr sz="1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oogle Shape;201;p54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02" name="Google Shape;202;p54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03" name="Google Shape;203;p54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4" name="Google Shape;204;p54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continues..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54"/>
          <p:cNvSpPr txBox="1"/>
          <p:nvPr/>
        </p:nvSpPr>
        <p:spPr>
          <a:xfrm>
            <a:off x="353614" y="1696950"/>
            <a:ext cx="29046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Risk of future exacerbation</a:t>
            </a:r>
            <a:endParaRPr/>
          </a:p>
        </p:txBody>
      </p:sp>
      <p:grpSp>
        <p:nvGrpSpPr>
          <p:cNvPr id="206" name="Google Shape;206;p54"/>
          <p:cNvGrpSpPr/>
          <p:nvPr/>
        </p:nvGrpSpPr>
        <p:grpSpPr>
          <a:xfrm>
            <a:off x="3258206" y="1183908"/>
            <a:ext cx="8439807" cy="5249137"/>
            <a:chOff x="3627619" y="1183908"/>
            <a:chExt cx="7858854" cy="5249137"/>
          </a:xfrm>
        </p:grpSpPr>
        <p:pic>
          <p:nvPicPr>
            <p:cNvPr id="207" name="Google Shape;207;p54"/>
            <p:cNvPicPr preferRelativeResize="0"/>
            <p:nvPr/>
          </p:nvPicPr>
          <p:blipFill rotWithShape="1">
            <a:blip r:embed="rId4">
              <a:alphaModFix/>
            </a:blip>
            <a:srcRect l="14852" r="14632"/>
            <a:stretch/>
          </p:blipFill>
          <p:spPr>
            <a:xfrm>
              <a:off x="3627619" y="1183908"/>
              <a:ext cx="7858854" cy="52491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54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825236" y="2204761"/>
              <a:ext cx="420759" cy="4207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" name="Google Shape;209;p54" descr="Checkmark with solid fill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825236" y="3872352"/>
              <a:ext cx="420759" cy="42075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4" name="Google Shape;214;p55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15" name="Google Shape;215;p55"/>
            <p:cNvPicPr preferRelativeResize="0"/>
            <p:nvPr/>
          </p:nvPicPr>
          <p:blipFill rotWithShape="1">
            <a:blip r:embed="rId3">
              <a:alphaModFix/>
            </a:blip>
            <a:srcRect t="27491" r="-1224" b="11975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16" name="Google Shape;216;p55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7" name="Google Shape;217;p55"/>
          <p:cNvSpPr txBox="1"/>
          <p:nvPr/>
        </p:nvSpPr>
        <p:spPr>
          <a:xfrm>
            <a:off x="0" y="42495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</a:pPr>
            <a:r>
              <a:rPr lang="en-MY" sz="4400" b="1" i="0" u="none" strike="noStrike" cap="none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   Case continues..</a:t>
            </a:r>
            <a:endParaRPr sz="4400" b="1" i="0" u="none" strike="noStrike" cap="none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55"/>
          <p:cNvSpPr txBox="1"/>
          <p:nvPr/>
        </p:nvSpPr>
        <p:spPr>
          <a:xfrm>
            <a:off x="383595" y="1503927"/>
            <a:ext cx="10874100" cy="267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The </a:t>
            </a:r>
            <a:r>
              <a:rPr lang="en-MY" sz="2800" b="1">
                <a:solidFill>
                  <a:schemeClr val="dk1"/>
                </a:solidFill>
              </a:rPr>
              <a:t>pharmacist’s assessment</a:t>
            </a:r>
            <a:r>
              <a:rPr lang="en-MY" sz="2800">
                <a:solidFill>
                  <a:schemeClr val="dk1"/>
                </a:solidFill>
              </a:rPr>
              <a:t> confirmed that he has </a:t>
            </a:r>
            <a:r>
              <a:rPr lang="en-MY" sz="2800" b="1">
                <a:solidFill>
                  <a:schemeClr val="dk1"/>
                </a:solidFill>
              </a:rPr>
              <a:t>correct inhaler technique</a:t>
            </a:r>
            <a:r>
              <a:rPr lang="en-MY" sz="2800">
                <a:solidFill>
                  <a:schemeClr val="dk1"/>
                </a:solidFill>
              </a:rPr>
              <a:t>.</a:t>
            </a:r>
            <a:endParaRPr sz="2800">
              <a:solidFill>
                <a:schemeClr val="dk1"/>
              </a:solidFill>
            </a:endParaRPr>
          </a:p>
          <a:p>
            <a:pPr marL="45720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</a:endParaRPr>
          </a:p>
          <a:p>
            <a:pPr marL="285750" marR="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He was also referred for </a:t>
            </a:r>
            <a:r>
              <a:rPr lang="en-MY" sz="2800" b="1">
                <a:solidFill>
                  <a:schemeClr val="dk1"/>
                </a:solidFill>
              </a:rPr>
              <a:t>spirometry</a:t>
            </a:r>
            <a:r>
              <a:rPr lang="en-MY" sz="2800">
                <a:solidFill>
                  <a:schemeClr val="dk1"/>
                </a:solidFill>
              </a:rPr>
              <a:t> to further assess his lung function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19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9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2297</Words>
  <Application>Microsoft Office PowerPoint</Application>
  <PresentationFormat>Widescreen</PresentationFormat>
  <Paragraphs>509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Noto Sans Symbols</vt:lpstr>
      <vt:lpstr>Architects Daughter</vt:lpstr>
      <vt:lpstr>Calibri</vt:lpstr>
      <vt:lpstr>Courier New</vt:lpstr>
      <vt:lpstr>Arial</vt:lpstr>
      <vt:lpstr>Cover and End Slide Master</vt:lpstr>
      <vt:lpstr>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DELL</dc:creator>
  <cp:lastModifiedBy>Ayuni Muhamad</cp:lastModifiedBy>
  <cp:revision>1</cp:revision>
  <dcterms:created xsi:type="dcterms:W3CDTF">2025-03-03T02:34:04Z</dcterms:created>
  <dcterms:modified xsi:type="dcterms:W3CDTF">2025-08-05T02:15:29Z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36362A21CAF449B084A3E79CCCD3C408_11</vt:lpwstr>
  </property>
  <property fmtid="{D5CDD505-2E9C-101B-9397-08002B2CF9AE}" pid="3" name="KSOProductBuildVer">
    <vt:lpwstr>1033-12.2.0.19805</vt:lpwstr>
  </property>
</Properties>
</file>